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1"/>
  </p:notesMasterIdLst>
  <p:handoutMasterIdLst>
    <p:handoutMasterId r:id="rId12"/>
  </p:handoutMasterIdLst>
  <p:sldIdLst>
    <p:sldId id="256" r:id="rId5"/>
    <p:sldId id="268" r:id="rId6"/>
    <p:sldId id="266" r:id="rId7"/>
    <p:sldId id="272" r:id="rId8"/>
    <p:sldId id="275" r:id="rId9"/>
    <p:sldId id="273" r:id="rId10"/>
  </p:sldIdLst>
  <p:sldSz cx="9144000" cy="6858000" type="screen4x3"/>
  <p:notesSz cx="6735763" cy="9866313"/>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ēna Šuksta" initials="IŠ"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5" autoAdjust="0"/>
    <p:restoredTop sz="93979" autoAdjust="0"/>
  </p:normalViewPr>
  <p:slideViewPr>
    <p:cSldViewPr snapToGrid="0" snapToObjects="1">
      <p:cViewPr varScale="1">
        <p:scale>
          <a:sx n="69" d="100"/>
          <a:sy n="69" d="100"/>
        </p:scale>
        <p:origin x="94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8249" cy="494980"/>
          </a:xfrm>
          <a:prstGeom prst="rect">
            <a:avLst/>
          </a:prstGeom>
        </p:spPr>
        <p:txBody>
          <a:bodyPr vert="horz" lIns="91065" tIns="45533" rIns="91065" bIns="45533" rtlCol="0"/>
          <a:lstStyle>
            <a:lvl1pPr algn="l">
              <a:defRPr sz="1200"/>
            </a:lvl1pPr>
          </a:lstStyle>
          <a:p>
            <a:endParaRPr lang="lv-LV"/>
          </a:p>
        </p:txBody>
      </p:sp>
      <p:sp>
        <p:nvSpPr>
          <p:cNvPr id="3" name="Date Placeholder 2"/>
          <p:cNvSpPr>
            <a:spLocks noGrp="1"/>
          </p:cNvSpPr>
          <p:nvPr>
            <p:ph type="dt" sz="quarter" idx="1"/>
          </p:nvPr>
        </p:nvSpPr>
        <p:spPr>
          <a:xfrm>
            <a:off x="3815928" y="3"/>
            <a:ext cx="2918249" cy="494980"/>
          </a:xfrm>
          <a:prstGeom prst="rect">
            <a:avLst/>
          </a:prstGeom>
        </p:spPr>
        <p:txBody>
          <a:bodyPr vert="horz" lIns="91065" tIns="45533" rIns="91065" bIns="45533" rtlCol="0"/>
          <a:lstStyle>
            <a:lvl1pPr algn="r">
              <a:defRPr sz="1200"/>
            </a:lvl1pPr>
          </a:lstStyle>
          <a:p>
            <a:fld id="{63CE06C7-1DC2-4BF2-AEDE-9E4745587506}" type="datetimeFigureOut">
              <a:rPr lang="lv-LV" smtClean="0"/>
              <a:t>09.01.2024</a:t>
            </a:fld>
            <a:endParaRPr lang="lv-LV"/>
          </a:p>
        </p:txBody>
      </p:sp>
      <p:sp>
        <p:nvSpPr>
          <p:cNvPr id="4" name="Footer Placeholder 3"/>
          <p:cNvSpPr>
            <a:spLocks noGrp="1"/>
          </p:cNvSpPr>
          <p:nvPr>
            <p:ph type="ftr" sz="quarter" idx="2"/>
          </p:nvPr>
        </p:nvSpPr>
        <p:spPr>
          <a:xfrm>
            <a:off x="1" y="9371333"/>
            <a:ext cx="2918249" cy="494980"/>
          </a:xfrm>
          <a:prstGeom prst="rect">
            <a:avLst/>
          </a:prstGeom>
        </p:spPr>
        <p:txBody>
          <a:bodyPr vert="horz" lIns="91065" tIns="45533" rIns="91065" bIns="45533" rtlCol="0" anchor="b"/>
          <a:lstStyle>
            <a:lvl1pPr algn="l">
              <a:defRPr sz="1200"/>
            </a:lvl1pPr>
          </a:lstStyle>
          <a:p>
            <a:endParaRPr lang="lv-LV"/>
          </a:p>
        </p:txBody>
      </p:sp>
      <p:sp>
        <p:nvSpPr>
          <p:cNvPr id="5" name="Slide Number Placeholder 4"/>
          <p:cNvSpPr>
            <a:spLocks noGrp="1"/>
          </p:cNvSpPr>
          <p:nvPr>
            <p:ph type="sldNum" sz="quarter" idx="3"/>
          </p:nvPr>
        </p:nvSpPr>
        <p:spPr>
          <a:xfrm>
            <a:off x="3815928" y="9371333"/>
            <a:ext cx="2918249" cy="494980"/>
          </a:xfrm>
          <a:prstGeom prst="rect">
            <a:avLst/>
          </a:prstGeom>
        </p:spPr>
        <p:txBody>
          <a:bodyPr vert="horz" lIns="91065" tIns="45533" rIns="91065" bIns="45533" rtlCol="0" anchor="b"/>
          <a:lstStyle>
            <a:lvl1pPr algn="r">
              <a:defRPr sz="1200"/>
            </a:lvl1pPr>
          </a:lstStyle>
          <a:p>
            <a:fld id="{E40CB0E9-C459-478B-86A1-36CB60307265}" type="slidenum">
              <a:rPr lang="lv-LV" smtClean="0"/>
              <a:t>‹#›</a:t>
            </a:fld>
            <a:endParaRPr lang="lv-LV"/>
          </a:p>
        </p:txBody>
      </p:sp>
    </p:spTree>
    <p:extLst>
      <p:ext uri="{BB962C8B-B14F-4D97-AF65-F5344CB8AC3E}">
        <p14:creationId xmlns:p14="http://schemas.microsoft.com/office/powerpoint/2010/main" val="554364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18831" cy="493316"/>
          </a:xfrm>
          <a:prstGeom prst="rect">
            <a:avLst/>
          </a:prstGeom>
        </p:spPr>
        <p:txBody>
          <a:bodyPr vert="horz" lIns="91129" tIns="45564" rIns="91129" bIns="45564" rtlCol="0"/>
          <a:lstStyle>
            <a:lvl1pPr algn="l" defTabSz="936378"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15375" y="0"/>
            <a:ext cx="2918831" cy="493316"/>
          </a:xfrm>
          <a:prstGeom prst="rect">
            <a:avLst/>
          </a:prstGeom>
        </p:spPr>
        <p:txBody>
          <a:bodyPr vert="horz" lIns="91129" tIns="45564" rIns="91129" bIns="45564" rtlCol="0"/>
          <a:lstStyle>
            <a:lvl1pPr algn="r" defTabSz="936378" fontAlgn="auto">
              <a:spcBef>
                <a:spcPts val="0"/>
              </a:spcBef>
              <a:spcAft>
                <a:spcPts val="0"/>
              </a:spcAft>
              <a:defRPr sz="1200">
                <a:latin typeface="+mn-lt"/>
                <a:cs typeface="+mn-cs"/>
              </a:defRPr>
            </a:lvl1pPr>
          </a:lstStyle>
          <a:p>
            <a:pPr>
              <a:defRPr/>
            </a:pPr>
            <a:fld id="{9DC339B6-34BF-4086-B743-B1FABF83A7DD}" type="datetimeFigureOut">
              <a:rPr lang="lv-LV"/>
              <a:pPr>
                <a:defRPr/>
              </a:pPr>
              <a:t>09.01.2024</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129" tIns="45564" rIns="91129" bIns="45564" rtlCol="0" anchor="ctr"/>
          <a:lstStyle/>
          <a:p>
            <a:pPr lvl="0"/>
            <a:endParaRPr lang="lv-LV" noProof="0"/>
          </a:p>
        </p:txBody>
      </p:sp>
      <p:sp>
        <p:nvSpPr>
          <p:cNvPr id="5" name="Notes Placeholder 4"/>
          <p:cNvSpPr>
            <a:spLocks noGrp="1"/>
          </p:cNvSpPr>
          <p:nvPr>
            <p:ph type="body" sz="quarter" idx="3"/>
          </p:nvPr>
        </p:nvSpPr>
        <p:spPr>
          <a:xfrm>
            <a:off x="673577" y="4686502"/>
            <a:ext cx="5388610" cy="4439841"/>
          </a:xfrm>
          <a:prstGeom prst="rect">
            <a:avLst/>
          </a:prstGeom>
        </p:spPr>
        <p:txBody>
          <a:bodyPr vert="horz" lIns="91129" tIns="45564" rIns="91129" bIns="4556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2" y="9371285"/>
            <a:ext cx="2918831" cy="493316"/>
          </a:xfrm>
          <a:prstGeom prst="rect">
            <a:avLst/>
          </a:prstGeom>
        </p:spPr>
        <p:txBody>
          <a:bodyPr vert="horz" lIns="91129" tIns="45564" rIns="91129" bIns="45564" rtlCol="0" anchor="b"/>
          <a:lstStyle>
            <a:lvl1pPr algn="l" defTabSz="936378"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15375" y="9371285"/>
            <a:ext cx="2918831" cy="493316"/>
          </a:xfrm>
          <a:prstGeom prst="rect">
            <a:avLst/>
          </a:prstGeom>
        </p:spPr>
        <p:txBody>
          <a:bodyPr vert="horz" wrap="square" lIns="91129" tIns="45564" rIns="91129" bIns="45564" numCol="1" anchor="b" anchorCtr="0" compatLnSpc="1">
            <a:prstTxWarp prst="textNoShape">
              <a:avLst/>
            </a:prstTxWarp>
          </a:bodyPr>
          <a:lstStyle>
            <a:lvl1pPr algn="r">
              <a:defRPr sz="1200">
                <a:latin typeface="Calibri" panose="020F0502020204030204" pitchFamily="34" charset="0"/>
              </a:defRPr>
            </a:lvl1pPr>
          </a:lstStyle>
          <a:p>
            <a:fld id="{2BF86EFE-D293-4660-8842-1FBD71DBDC4B}" type="slidenum">
              <a:rPr lang="lv-LV" altLang="lv-LV"/>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2BF86EFE-D293-4660-8842-1FBD71DBDC4B}" type="slidenum">
              <a:rPr lang="lv-LV" altLang="lv-LV" smtClean="0"/>
              <a:pPr/>
              <a:t>1</a:t>
            </a:fld>
            <a:endParaRPr lang="lv-LV" altLang="lv-LV"/>
          </a:p>
        </p:txBody>
      </p:sp>
    </p:spTree>
    <p:extLst>
      <p:ext uri="{BB962C8B-B14F-4D97-AF65-F5344CB8AC3E}">
        <p14:creationId xmlns:p14="http://schemas.microsoft.com/office/powerpoint/2010/main" val="392206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2BF86EFE-D293-4660-8842-1FBD71DBDC4B}" type="slidenum">
              <a:rPr lang="lv-LV" altLang="lv-LV" smtClean="0"/>
              <a:pPr/>
              <a:t>2</a:t>
            </a:fld>
            <a:endParaRPr lang="lv-LV" altLang="lv-LV"/>
          </a:p>
        </p:txBody>
      </p:sp>
    </p:spTree>
    <p:extLst>
      <p:ext uri="{BB962C8B-B14F-4D97-AF65-F5344CB8AC3E}">
        <p14:creationId xmlns:p14="http://schemas.microsoft.com/office/powerpoint/2010/main" val="4235631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kern="1200" dirty="0" smtClean="0">
                <a:solidFill>
                  <a:schemeClr val="tx1"/>
                </a:solidFill>
                <a:effectLst/>
                <a:latin typeface="+mn-lt"/>
                <a:ea typeface="+mn-ea"/>
                <a:cs typeface="+mn-cs"/>
              </a:rPr>
              <a:t>Valsts budžeta iestāde nenodokļu ieņēmumu maksājumus, kas radušies valsts budžeta izpildes procesā (iestādes saimnieciskā darbība, ar to saistīti darījumi, līgumsaistības), sākotnēji uzskaita pamatbudžeta izdevumu kontā (tiek atvērts saskaņā ar gadskārtējo valsts budžetu un Valsts kasē iesniegtiem finansēšanas plāniem), savukārt nenodokļu ieņēmumu maksājumus, kas radušies iestādei deleģētās funkcijas rezultātā (kad iestādes veiktās darbības rezultātā ir saņemts valsts budžeta vispārējos nenodokļu ieņēmumos ieskaitāms maksājums), uzskaita institūcijas deponēto līdzekļu uzskaites kontā, kas atvērts saskaņā ar Ministru kabineta 2010.gada 28.decembra noteikumu Nr.1220 “Asignējumu piešķiršanas un izpildes kārtība” 47.punktu (izvērtējot iestādes iekšējai darba organizācijai optimālāko risinājumu attiecībā uz nepieciešamo deponēto līdzekļu kontu skaitu un, ja šāds konts iestādei nav atvērts, tā atver to (vai vairākus), iesniedzot pieteikumu). Valsts budžeta iestādes izvērtē darījuma būtību un izvēlas piemērotāko konta veidu nenodokļu maksājumu budžeta izpildes uzskaitei (kā arī atbilstošo kārtību, kādā valsts budžeta iestāde uzskaita saņemtos nenodokļu maksājumus savā grāmatvedības uzskaitē).</a:t>
            </a:r>
          </a:p>
          <a:p>
            <a:endParaRPr lang="lv-LV" dirty="0"/>
          </a:p>
        </p:txBody>
      </p:sp>
      <p:sp>
        <p:nvSpPr>
          <p:cNvPr id="4" name="Slide Number Placeholder 3"/>
          <p:cNvSpPr>
            <a:spLocks noGrp="1"/>
          </p:cNvSpPr>
          <p:nvPr>
            <p:ph type="sldNum" sz="quarter" idx="10"/>
          </p:nvPr>
        </p:nvSpPr>
        <p:spPr/>
        <p:txBody>
          <a:bodyPr/>
          <a:lstStyle/>
          <a:p>
            <a:fld id="{2BF86EFE-D293-4660-8842-1FBD71DBDC4B}" type="slidenum">
              <a:rPr lang="lv-LV" altLang="lv-LV" smtClean="0"/>
              <a:pPr/>
              <a:t>3</a:t>
            </a:fld>
            <a:endParaRPr lang="lv-LV" altLang="lv-LV"/>
          </a:p>
        </p:txBody>
      </p:sp>
    </p:spTree>
    <p:extLst>
      <p:ext uri="{BB962C8B-B14F-4D97-AF65-F5344CB8AC3E}">
        <p14:creationId xmlns:p14="http://schemas.microsoft.com/office/powerpoint/2010/main" val="2860823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2BF86EFE-D293-4660-8842-1FBD71DBDC4B}" type="slidenum">
              <a:rPr lang="lv-LV" altLang="lv-LV" smtClean="0"/>
              <a:pPr/>
              <a:t>4</a:t>
            </a:fld>
            <a:endParaRPr lang="lv-LV" altLang="lv-LV"/>
          </a:p>
        </p:txBody>
      </p:sp>
    </p:spTree>
    <p:extLst>
      <p:ext uri="{BB962C8B-B14F-4D97-AF65-F5344CB8AC3E}">
        <p14:creationId xmlns:p14="http://schemas.microsoft.com/office/powerpoint/2010/main" val="707447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2BF86EFE-D293-4660-8842-1FBD71DBDC4B}" type="slidenum">
              <a:rPr lang="lv-LV" altLang="lv-LV" smtClean="0"/>
              <a:pPr/>
              <a:t>5</a:t>
            </a:fld>
            <a:endParaRPr lang="lv-LV" altLang="lv-LV"/>
          </a:p>
        </p:txBody>
      </p:sp>
    </p:spTree>
    <p:extLst>
      <p:ext uri="{BB962C8B-B14F-4D97-AF65-F5344CB8AC3E}">
        <p14:creationId xmlns:p14="http://schemas.microsoft.com/office/powerpoint/2010/main" val="1680632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2BF86EFE-D293-4660-8842-1FBD71DBDC4B}" type="slidenum">
              <a:rPr lang="lv-LV" altLang="lv-LV" smtClean="0"/>
              <a:pPr/>
              <a:t>6</a:t>
            </a:fld>
            <a:endParaRPr lang="lv-LV" altLang="lv-LV"/>
          </a:p>
        </p:txBody>
      </p:sp>
    </p:spTree>
    <p:extLst>
      <p:ext uri="{BB962C8B-B14F-4D97-AF65-F5344CB8AC3E}">
        <p14:creationId xmlns:p14="http://schemas.microsoft.com/office/powerpoint/2010/main" val="33753033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4235446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973250A-60B2-4901-A8A7-C739563D4B3C}" type="slidenum">
              <a:rPr lang="en-US" altLang="lv-LV"/>
              <a:pPr/>
              <a:t>‹#›</a:t>
            </a:fld>
            <a:endParaRPr lang="en-US" altLang="lv-LV"/>
          </a:p>
        </p:txBody>
      </p:sp>
    </p:spTree>
    <p:extLst>
      <p:ext uri="{BB962C8B-B14F-4D97-AF65-F5344CB8AC3E}">
        <p14:creationId xmlns:p14="http://schemas.microsoft.com/office/powerpoint/2010/main" val="3886350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C4687C9-4CAD-4241-BC4E-AA98FE9D365E}" type="slidenum">
              <a:rPr lang="en-US" altLang="lv-LV"/>
              <a:pPr/>
              <a:t>‹#›</a:t>
            </a:fld>
            <a:endParaRPr lang="en-US" altLang="lv-LV"/>
          </a:p>
        </p:txBody>
      </p:sp>
    </p:spTree>
    <p:extLst>
      <p:ext uri="{BB962C8B-B14F-4D97-AF65-F5344CB8AC3E}">
        <p14:creationId xmlns:p14="http://schemas.microsoft.com/office/powerpoint/2010/main" val="366116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0B79BD76-6969-422D-A673-016D6E4420A8}" type="slidenum">
              <a:rPr lang="en-US" altLang="lv-LV"/>
              <a:pPr/>
              <a:t>‹#›</a:t>
            </a:fld>
            <a:endParaRPr lang="en-US" altLang="lv-LV"/>
          </a:p>
        </p:txBody>
      </p:sp>
    </p:spTree>
    <p:extLst>
      <p:ext uri="{BB962C8B-B14F-4D97-AF65-F5344CB8AC3E}">
        <p14:creationId xmlns:p14="http://schemas.microsoft.com/office/powerpoint/2010/main" val="320445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BC51F318-C1B1-462D-BEDD-8D6E9BD996DC}" type="slidenum">
              <a:rPr lang="en-US" altLang="lv-LV"/>
              <a:pPr/>
              <a:t>‹#›</a:t>
            </a:fld>
            <a:endParaRPr lang="en-US" altLang="lv-LV"/>
          </a:p>
        </p:txBody>
      </p:sp>
    </p:spTree>
    <p:extLst>
      <p:ext uri="{BB962C8B-B14F-4D97-AF65-F5344CB8AC3E}">
        <p14:creationId xmlns:p14="http://schemas.microsoft.com/office/powerpoint/2010/main" val="1362217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33C0CC28-125A-47E9-AB0F-14E12F8C1538}" type="slidenum">
              <a:rPr lang="en-US" altLang="lv-LV"/>
              <a:pPr/>
              <a:t>‹#›</a:t>
            </a:fld>
            <a:endParaRPr lang="en-US" altLang="lv-LV"/>
          </a:p>
        </p:txBody>
      </p:sp>
    </p:spTree>
    <p:extLst>
      <p:ext uri="{BB962C8B-B14F-4D97-AF65-F5344CB8AC3E}">
        <p14:creationId xmlns:p14="http://schemas.microsoft.com/office/powerpoint/2010/main" val="188424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7BD5BB96-84AD-4EF9-A675-50249593D94E}" type="slidenum">
              <a:rPr lang="en-US" altLang="lv-LV"/>
              <a:pPr/>
              <a:t>‹#›</a:t>
            </a:fld>
            <a:endParaRPr lang="en-US" altLang="lv-LV"/>
          </a:p>
        </p:txBody>
      </p:sp>
    </p:spTree>
    <p:extLst>
      <p:ext uri="{BB962C8B-B14F-4D97-AF65-F5344CB8AC3E}">
        <p14:creationId xmlns:p14="http://schemas.microsoft.com/office/powerpoint/2010/main" val="16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8F6A308-37B4-4714-BF42-E02D52A0A2DC}" type="slidenum">
              <a:rPr lang="en-US" altLang="lv-LV"/>
              <a:pPr/>
              <a:t>‹#›</a:t>
            </a:fld>
            <a:endParaRPr lang="en-US" altLang="lv-LV"/>
          </a:p>
        </p:txBody>
      </p:sp>
    </p:spTree>
    <p:extLst>
      <p:ext uri="{BB962C8B-B14F-4D97-AF65-F5344CB8AC3E}">
        <p14:creationId xmlns:p14="http://schemas.microsoft.com/office/powerpoint/2010/main" val="4259906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659679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828DC8B1-1A83-47BB-B438-B1AD152395E7}" type="datetime1">
              <a:rPr lang="en-US"/>
              <a:pPr>
                <a:defRPr/>
              </a:pPr>
              <a:t>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8E9AC2F8-3E7B-4112-9673-AD113B0C9E40}"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kase.gov.lv/index.php/pakalpojumi/konti/publiskam-personam"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mailto:ekase@kase.gov.lv" TargetMode="Externa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57719" y="3342969"/>
            <a:ext cx="7875004" cy="1504334"/>
          </a:xfrm>
        </p:spPr>
        <p:txBody>
          <a:bodyPr>
            <a:noAutofit/>
          </a:bodyPr>
          <a:lstStyle/>
          <a:p>
            <a:pPr>
              <a:spcAft>
                <a:spcPts val="0"/>
              </a:spcAft>
            </a:pPr>
            <a:r>
              <a:rPr lang="lv-LV" altLang="lv-LV" sz="2400" dirty="0">
                <a:latin typeface="Sitka Small" panose="02000505000000020004" pitchFamily="2" charset="0"/>
              </a:rPr>
              <a:t>Jaunie noteikumi par nenodokļu ieskaitīšanas valsts pamatbudžeta ieņēmumos un atmaksas kārtību no 2024.gada</a:t>
            </a:r>
            <a:r>
              <a:rPr lang="lv-LV" altLang="lv-LV" sz="2400" dirty="0" smtClean="0">
                <a:latin typeface="Sitka Small" panose="02000505000000020004" pitchFamily="2" charset="0"/>
              </a:rPr>
              <a:t/>
            </a:r>
            <a:br>
              <a:rPr lang="lv-LV" altLang="lv-LV" sz="2400" dirty="0" smtClean="0">
                <a:latin typeface="Sitka Small" panose="02000505000000020004" pitchFamily="2" charset="0"/>
              </a:rPr>
            </a:br>
            <a:endParaRPr lang="lv-LV" altLang="lv-LV" sz="2400" dirty="0" smtClean="0">
              <a:latin typeface="Sitka Small" panose="02000505000000020004" pitchFamily="2" charset="0"/>
            </a:endParaRPr>
          </a:p>
        </p:txBody>
      </p:sp>
      <p:sp>
        <p:nvSpPr>
          <p:cNvPr id="11267" name="Text Placeholder 2"/>
          <p:cNvSpPr>
            <a:spLocks noGrp="1"/>
          </p:cNvSpPr>
          <p:nvPr>
            <p:ph type="body" sz="quarter" idx="10"/>
          </p:nvPr>
        </p:nvSpPr>
        <p:spPr>
          <a:xfrm>
            <a:off x="757719" y="5626813"/>
            <a:ext cx="7772400" cy="563366"/>
          </a:xfrm>
        </p:spPr>
        <p:txBody>
          <a:bodyPr/>
          <a:lstStyle/>
          <a:p>
            <a:pPr algn="r"/>
            <a:r>
              <a:rPr lang="lv-LV" altLang="lv-LV" dirty="0" smtClean="0"/>
              <a:t>2023.gada 28.novembris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5526" y="553616"/>
            <a:ext cx="6096000" cy="998630"/>
          </a:xfrm>
        </p:spPr>
        <p:txBody>
          <a:bodyPr>
            <a:normAutofit/>
          </a:bodyPr>
          <a:lstStyle/>
          <a:p>
            <a:r>
              <a:rPr lang="lv-LV" sz="1800" dirty="0">
                <a:latin typeface="Sitka Small" panose="02000505000000020004" pitchFamily="2" charset="0"/>
              </a:rPr>
              <a:t>MK </a:t>
            </a:r>
            <a:r>
              <a:rPr lang="lv-LV" sz="1800" dirty="0" smtClean="0">
                <a:latin typeface="Sitka Small" panose="02000505000000020004" pitchFamily="2" charset="0"/>
              </a:rPr>
              <a:t>03.10.2023. noteikumi </a:t>
            </a:r>
            <a:r>
              <a:rPr lang="lv-LV" sz="1800" dirty="0">
                <a:latin typeface="Sitka Small" panose="02000505000000020004" pitchFamily="2" charset="0"/>
              </a:rPr>
              <a:t>Nr.553 «Nenodokļu ieņēmumu ieskaitīšanas valsts pamatbudžeta ieņēmumos un atmaksas kārtība</a:t>
            </a:r>
            <a:r>
              <a:rPr lang="lv-LV" sz="1800" dirty="0" smtClean="0">
                <a:latin typeface="Sitka Small" panose="02000505000000020004" pitchFamily="2" charset="0"/>
              </a:rPr>
              <a:t>»</a:t>
            </a:r>
            <a:endParaRPr lang="lv-LV" sz="1800" dirty="0">
              <a:latin typeface="Sitka Small" panose="02000505000000020004" pitchFamily="2" charset="0"/>
            </a:endParaRPr>
          </a:p>
        </p:txBody>
      </p:sp>
      <p:sp>
        <p:nvSpPr>
          <p:cNvPr id="3" name="Text Placeholder 2"/>
          <p:cNvSpPr>
            <a:spLocks noGrp="1"/>
          </p:cNvSpPr>
          <p:nvPr>
            <p:ph type="body" idx="1"/>
          </p:nvPr>
        </p:nvSpPr>
        <p:spPr>
          <a:xfrm>
            <a:off x="581891" y="1768928"/>
            <a:ext cx="7952509" cy="4114635"/>
          </a:xfrm>
        </p:spPr>
        <p:txBody>
          <a:bodyPr>
            <a:normAutofit/>
          </a:bodyPr>
          <a:lstStyle/>
          <a:p>
            <a:pPr algn="just">
              <a:spcBef>
                <a:spcPts val="0"/>
              </a:spcBef>
              <a:spcAft>
                <a:spcPts val="600"/>
              </a:spcAft>
            </a:pPr>
            <a:r>
              <a:rPr lang="lv-LV" sz="1400" dirty="0">
                <a:solidFill>
                  <a:schemeClr val="tx1"/>
                </a:solidFill>
                <a:latin typeface="Sitka Small" panose="02000505000000020004" pitchFamily="2" charset="0"/>
              </a:rPr>
              <a:t>Mērķis - pilnveidot nenodokļu ieņēmumu maksājumu atpazīšanas un budžetā ieskaitīšanas procesu - samazinot kļūdaino maksājumu skaitu, vienādojot procesu, nosakot atbildību par nenodokļu atmaksām</a:t>
            </a:r>
            <a:r>
              <a:rPr lang="lv-LV" sz="1400" dirty="0" smtClean="0">
                <a:solidFill>
                  <a:schemeClr val="tx1"/>
                </a:solidFill>
                <a:latin typeface="Sitka Small" panose="02000505000000020004" pitchFamily="2" charset="0"/>
              </a:rPr>
              <a:t>.</a:t>
            </a:r>
          </a:p>
          <a:p>
            <a:pPr algn="just">
              <a:spcBef>
                <a:spcPts val="0"/>
              </a:spcBef>
              <a:spcAft>
                <a:spcPts val="600"/>
              </a:spcAft>
            </a:pPr>
            <a:endParaRPr lang="lv-LV" sz="1400" dirty="0">
              <a:solidFill>
                <a:schemeClr val="tx1"/>
              </a:solidFill>
              <a:latin typeface="Sitka Small" panose="02000505000000020004" pitchFamily="2" charset="0"/>
            </a:endParaRPr>
          </a:p>
          <a:p>
            <a:pPr algn="just">
              <a:spcBef>
                <a:spcPts val="0"/>
              </a:spcBef>
              <a:spcAft>
                <a:spcPts val="600"/>
              </a:spcAft>
            </a:pPr>
            <a:r>
              <a:rPr lang="lv-LV" sz="1400" dirty="0" smtClean="0">
                <a:solidFill>
                  <a:schemeClr val="tx1"/>
                </a:solidFill>
                <a:latin typeface="Sitka Small" panose="02000505000000020004" pitchFamily="2" charset="0"/>
              </a:rPr>
              <a:t>Noteiktā </a:t>
            </a:r>
            <a:r>
              <a:rPr lang="lv-LV" sz="1400" dirty="0">
                <a:solidFill>
                  <a:schemeClr val="tx1"/>
                </a:solidFill>
                <a:latin typeface="Sitka Small" panose="02000505000000020004" pitchFamily="2" charset="0"/>
              </a:rPr>
              <a:t>kārtība </a:t>
            </a:r>
            <a:r>
              <a:rPr lang="lv-LV" sz="1400" b="1" dirty="0">
                <a:solidFill>
                  <a:schemeClr val="tx1"/>
                </a:solidFill>
                <a:latin typeface="Sitka Small" panose="02000505000000020004" pitchFamily="2" charset="0"/>
              </a:rPr>
              <a:t>neattiecas</a:t>
            </a:r>
            <a:r>
              <a:rPr lang="lv-LV" sz="1400" dirty="0">
                <a:solidFill>
                  <a:schemeClr val="tx1"/>
                </a:solidFill>
                <a:latin typeface="Sitka Small" panose="02000505000000020004" pitchFamily="2" charset="0"/>
              </a:rPr>
              <a:t> uz nodokļiem, valsts nodevām un naudas sodiem, kā arī nenodokļu ieņēmumiem, ko administrē Valsts ieņēmumu dienests vai Valsts kase</a:t>
            </a:r>
            <a:r>
              <a:rPr lang="lv-LV" sz="1400" dirty="0" smtClean="0">
                <a:solidFill>
                  <a:schemeClr val="tx1"/>
                </a:solidFill>
                <a:latin typeface="Sitka Small" panose="02000505000000020004" pitchFamily="2" charset="0"/>
              </a:rPr>
              <a:t>.</a:t>
            </a:r>
          </a:p>
          <a:p>
            <a:pPr algn="just">
              <a:spcBef>
                <a:spcPts val="0"/>
              </a:spcBef>
              <a:spcAft>
                <a:spcPts val="600"/>
              </a:spcAft>
            </a:pPr>
            <a:endParaRPr lang="lv-LV" sz="1400" dirty="0">
              <a:solidFill>
                <a:schemeClr val="tx1"/>
              </a:solidFill>
              <a:latin typeface="Sitka Small" panose="02000505000000020004" pitchFamily="2" charset="0"/>
            </a:endParaRPr>
          </a:p>
          <a:p>
            <a:pPr algn="just">
              <a:spcBef>
                <a:spcPts val="0"/>
              </a:spcBef>
              <a:spcAft>
                <a:spcPts val="600"/>
              </a:spcAft>
            </a:pPr>
            <a:r>
              <a:rPr lang="lv-LV" sz="1400" dirty="0" smtClean="0">
                <a:solidFill>
                  <a:schemeClr val="tx1"/>
                </a:solidFill>
                <a:latin typeface="Sitka Small" panose="02000505000000020004" pitchFamily="2" charset="0"/>
              </a:rPr>
              <a:t>Noteiktā </a:t>
            </a:r>
            <a:r>
              <a:rPr lang="lv-LV" sz="1400" dirty="0">
                <a:solidFill>
                  <a:schemeClr val="tx1"/>
                </a:solidFill>
                <a:latin typeface="Sitka Small" panose="02000505000000020004" pitchFamily="2" charset="0"/>
              </a:rPr>
              <a:t>kārtība </a:t>
            </a:r>
            <a:r>
              <a:rPr lang="lv-LV" sz="1400" b="1" dirty="0">
                <a:solidFill>
                  <a:schemeClr val="tx1"/>
                </a:solidFill>
                <a:latin typeface="Sitka Small" panose="02000505000000020004" pitchFamily="2" charset="0"/>
              </a:rPr>
              <a:t>attiecas</a:t>
            </a:r>
            <a:r>
              <a:rPr lang="lv-LV" sz="1400" dirty="0">
                <a:solidFill>
                  <a:schemeClr val="tx1"/>
                </a:solidFill>
                <a:latin typeface="Sitka Small" panose="02000505000000020004" pitchFamily="2" charset="0"/>
              </a:rPr>
              <a:t> uz tādiem nenodokļu ieņēmumu veidiem, kā:</a:t>
            </a:r>
          </a:p>
          <a:p>
            <a:pPr marL="285750" indent="-285750" algn="just">
              <a:spcBef>
                <a:spcPts val="0"/>
              </a:spcBef>
              <a:spcAft>
                <a:spcPts val="600"/>
              </a:spcAft>
              <a:buFont typeface="Arial" panose="020B0604020202020204" pitchFamily="34" charset="0"/>
              <a:buChar char="•"/>
            </a:pPr>
            <a:r>
              <a:rPr lang="lv-LV" sz="1400" dirty="0" smtClean="0">
                <a:solidFill>
                  <a:schemeClr val="tx1"/>
                </a:solidFill>
                <a:latin typeface="Sitka Small" panose="02000505000000020004" pitchFamily="2" charset="0"/>
              </a:rPr>
              <a:t>kancelejas </a:t>
            </a:r>
            <a:r>
              <a:rPr lang="lv-LV" sz="1400" dirty="0">
                <a:solidFill>
                  <a:schemeClr val="tx1"/>
                </a:solidFill>
                <a:latin typeface="Sitka Small" panose="02000505000000020004" pitchFamily="2" charset="0"/>
              </a:rPr>
              <a:t>nodevas par zemesgrāmatas veiktajām darbībām;</a:t>
            </a:r>
          </a:p>
          <a:p>
            <a:pPr marL="285750" indent="-285750" algn="just">
              <a:spcBef>
                <a:spcPts val="0"/>
              </a:spcBef>
              <a:spcAft>
                <a:spcPts val="600"/>
              </a:spcAft>
              <a:buFont typeface="Arial" panose="020B0604020202020204" pitchFamily="34" charset="0"/>
              <a:buChar char="•"/>
            </a:pPr>
            <a:r>
              <a:rPr lang="lv-LV" sz="1400" dirty="0" smtClean="0">
                <a:solidFill>
                  <a:schemeClr val="tx1"/>
                </a:solidFill>
                <a:latin typeface="Sitka Small" panose="02000505000000020004" pitchFamily="2" charset="0"/>
              </a:rPr>
              <a:t>ieņēmumi </a:t>
            </a:r>
            <a:r>
              <a:rPr lang="lv-LV" sz="1400" dirty="0">
                <a:solidFill>
                  <a:schemeClr val="tx1"/>
                </a:solidFill>
                <a:latin typeface="Sitka Small" panose="02000505000000020004" pitchFamily="2" charset="0"/>
              </a:rPr>
              <a:t>no valsts īpašuma iznomāšanas vai pārdošanas;</a:t>
            </a:r>
          </a:p>
          <a:p>
            <a:pPr marL="285750" indent="-285750" algn="just">
              <a:spcBef>
                <a:spcPts val="0"/>
              </a:spcBef>
              <a:spcAft>
                <a:spcPts val="600"/>
              </a:spcAft>
              <a:buFont typeface="Arial" panose="020B0604020202020204" pitchFamily="34" charset="0"/>
              <a:buChar char="•"/>
            </a:pPr>
            <a:r>
              <a:rPr lang="lv-LV" sz="1400" b="1" dirty="0" smtClean="0">
                <a:solidFill>
                  <a:schemeClr val="tx1"/>
                </a:solidFill>
                <a:latin typeface="Sitka Small" panose="02000505000000020004" pitchFamily="2" charset="0"/>
              </a:rPr>
              <a:t>pārējie </a:t>
            </a:r>
            <a:r>
              <a:rPr lang="lv-LV" sz="1400" b="1" dirty="0">
                <a:solidFill>
                  <a:schemeClr val="tx1"/>
                </a:solidFill>
                <a:latin typeface="Sitka Small" panose="02000505000000020004" pitchFamily="2" charset="0"/>
              </a:rPr>
              <a:t>nenodokļu ieņēmumi </a:t>
            </a:r>
            <a:r>
              <a:rPr lang="lv-LV" sz="1400" dirty="0" smtClean="0">
                <a:solidFill>
                  <a:schemeClr val="tx1"/>
                </a:solidFill>
                <a:latin typeface="Sitka Small" panose="02000505000000020004" pitchFamily="2" charset="0"/>
              </a:rPr>
              <a:t>(kodu grupas 12.0.0.0. </a:t>
            </a:r>
            <a:r>
              <a:rPr lang="lv-LV" sz="1400" dirty="0" err="1" smtClean="0">
                <a:solidFill>
                  <a:schemeClr val="tx1"/>
                </a:solidFill>
                <a:latin typeface="Sitka Small" panose="02000505000000020004" pitchFamily="2" charset="0"/>
              </a:rPr>
              <a:t>apakškodi</a:t>
            </a:r>
            <a:r>
              <a:rPr lang="lv-LV" sz="1400" dirty="0" smtClean="0">
                <a:solidFill>
                  <a:schemeClr val="tx1"/>
                </a:solidFill>
                <a:latin typeface="Sitka Small" panose="02000505000000020004" pitchFamily="2" charset="0"/>
              </a:rPr>
              <a:t>, piemēram</a:t>
            </a:r>
            <a:r>
              <a:rPr lang="lv-LV" sz="1400" dirty="0">
                <a:solidFill>
                  <a:schemeClr val="tx1"/>
                </a:solidFill>
                <a:latin typeface="Sitka Small" panose="02000505000000020004" pitchFamily="2" charset="0"/>
              </a:rPr>
              <a:t>, ieņēmumi no zaudējumu atlīdzības, valstij piekritīgas mantas realizācijas, konfiscēto noziedzīgi iegūto līdzekļu realizācijas, piedzītie un labprātīgi atmaksātie līdzekļi, līgumsodi un procentu maksājumi par saistību neizpildi, kreditoru un deponentu parādu summas, kurām iestājies prasības </a:t>
            </a:r>
            <a:r>
              <a:rPr lang="lv-LV" sz="1400" dirty="0" smtClean="0">
                <a:solidFill>
                  <a:schemeClr val="tx1"/>
                </a:solidFill>
                <a:latin typeface="Sitka Small" panose="02000505000000020004" pitchFamily="2" charset="0"/>
              </a:rPr>
              <a:t>noilgums u.c.). </a:t>
            </a:r>
            <a:endParaRPr lang="lv-LV" sz="1400" dirty="0">
              <a:solidFill>
                <a:schemeClr val="tx1"/>
              </a:solidFill>
              <a:latin typeface="Sitka Small" panose="02000505000000020004" pitchFamily="2" charset="0"/>
            </a:endParaRPr>
          </a:p>
        </p:txBody>
      </p:sp>
      <p:sp>
        <p:nvSpPr>
          <p:cNvPr id="5" name="Slide Number Placeholder 4"/>
          <p:cNvSpPr>
            <a:spLocks noGrp="1"/>
          </p:cNvSpPr>
          <p:nvPr>
            <p:ph type="sldNum" sz="quarter" idx="13"/>
          </p:nvPr>
        </p:nvSpPr>
        <p:spPr/>
        <p:txBody>
          <a:bodyPr/>
          <a:lstStyle/>
          <a:p>
            <a:fld id="{33C0CC28-125A-47E9-AB0F-14E12F8C1538}" type="slidenum">
              <a:rPr lang="en-US" altLang="lv-LV" smtClean="0"/>
              <a:pPr/>
              <a:t>2</a:t>
            </a:fld>
            <a:endParaRPr lang="en-US" altLang="lv-LV"/>
          </a:p>
        </p:txBody>
      </p:sp>
    </p:spTree>
    <p:extLst>
      <p:ext uri="{BB962C8B-B14F-4D97-AF65-F5344CB8AC3E}">
        <p14:creationId xmlns:p14="http://schemas.microsoft.com/office/powerpoint/2010/main" val="2707258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04801"/>
            <a:ext cx="5815781" cy="1066799"/>
          </a:xfrm>
        </p:spPr>
        <p:txBody>
          <a:bodyPr>
            <a:normAutofit/>
          </a:bodyPr>
          <a:lstStyle/>
          <a:p>
            <a:r>
              <a:rPr lang="lv-LV" sz="1800" dirty="0" smtClean="0">
                <a:latin typeface="Sitka Small" panose="02000505000000020004" pitchFamily="2" charset="0"/>
              </a:rPr>
              <a:t>Izmaiņas nenodokļu maksājumu procesā valsts budžeta iestādēm</a:t>
            </a:r>
            <a:endParaRPr lang="lv-LV" sz="1800" dirty="0">
              <a:latin typeface="Sitka Small" panose="02000505000000020004" pitchFamily="2" charset="0"/>
            </a:endParaRPr>
          </a:p>
        </p:txBody>
      </p:sp>
      <p:sp>
        <p:nvSpPr>
          <p:cNvPr id="5" name="Slide Number Placeholder 4"/>
          <p:cNvSpPr>
            <a:spLocks noGrp="1"/>
          </p:cNvSpPr>
          <p:nvPr>
            <p:ph type="sldNum" sz="quarter" idx="13"/>
          </p:nvPr>
        </p:nvSpPr>
        <p:spPr/>
        <p:txBody>
          <a:bodyPr/>
          <a:lstStyle/>
          <a:p>
            <a:fld id="{33C0CC28-125A-47E9-AB0F-14E12F8C1538}" type="slidenum">
              <a:rPr lang="en-US" altLang="lv-LV" smtClean="0"/>
              <a:pPr/>
              <a:t>3</a:t>
            </a:fld>
            <a:endParaRPr lang="en-US" altLang="lv-LV"/>
          </a:p>
        </p:txBody>
      </p:sp>
      <p:sp>
        <p:nvSpPr>
          <p:cNvPr id="7" name="TextBox 6"/>
          <p:cNvSpPr txBox="1"/>
          <p:nvPr/>
        </p:nvSpPr>
        <p:spPr>
          <a:xfrm>
            <a:off x="1119673" y="3578430"/>
            <a:ext cx="1318727" cy="2215991"/>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lv-LV" sz="1400" dirty="0" smtClean="0">
              <a:latin typeface="Sitka Small" panose="02000505000000020004" pitchFamily="2" charset="0"/>
            </a:endParaRPr>
          </a:p>
          <a:p>
            <a:pPr algn="ctr"/>
            <a:endParaRPr lang="lv-LV" sz="1400" dirty="0">
              <a:latin typeface="Sitka Small" panose="02000505000000020004" pitchFamily="2" charset="0"/>
            </a:endParaRPr>
          </a:p>
          <a:p>
            <a:pPr algn="ctr"/>
            <a:r>
              <a:rPr lang="lv-LV" sz="1400" dirty="0" smtClean="0">
                <a:latin typeface="Sitka Small" panose="02000505000000020004" pitchFamily="2" charset="0"/>
              </a:rPr>
              <a:t>Nenodokļu maksājums</a:t>
            </a:r>
          </a:p>
          <a:p>
            <a:pPr algn="ctr"/>
            <a:endParaRPr lang="lv-LV" sz="1400" i="1" dirty="0">
              <a:latin typeface="Sitka Small" panose="02000505000000020004" pitchFamily="2" charset="0"/>
            </a:endParaRPr>
          </a:p>
          <a:p>
            <a:pPr algn="ctr"/>
            <a:endParaRPr lang="lv-LV" sz="1400" i="1" dirty="0" smtClean="0">
              <a:latin typeface="Sitka Small" panose="02000505000000020004" pitchFamily="2" charset="0"/>
            </a:endParaRPr>
          </a:p>
          <a:p>
            <a:pPr algn="ctr"/>
            <a:endParaRPr lang="lv-LV" sz="1400" i="1" dirty="0" smtClean="0">
              <a:latin typeface="Sitka Small" panose="02000505000000020004" pitchFamily="2" charset="0"/>
            </a:endParaRPr>
          </a:p>
          <a:p>
            <a:pPr algn="ctr"/>
            <a:endParaRPr lang="lv-LV" sz="1400" i="1" dirty="0">
              <a:latin typeface="Sitka Small" panose="02000505000000020004" pitchFamily="2" charset="0"/>
            </a:endParaRPr>
          </a:p>
          <a:p>
            <a:pPr algn="ctr"/>
            <a:endParaRPr lang="lv-LV" sz="1400" i="1" dirty="0" smtClean="0">
              <a:latin typeface="Sitka Small" panose="02000505000000020004" pitchFamily="2" charset="0"/>
            </a:endParaRPr>
          </a:p>
          <a:p>
            <a:pPr algn="ctr"/>
            <a:endParaRPr lang="lv-LV" sz="1200" i="1" dirty="0">
              <a:latin typeface="Sitka Small" panose="02000505000000020004" pitchFamily="2" charset="0"/>
            </a:endParaRPr>
          </a:p>
        </p:txBody>
      </p:sp>
      <p:sp>
        <p:nvSpPr>
          <p:cNvPr id="20" name="TextBox 19"/>
          <p:cNvSpPr txBox="1"/>
          <p:nvPr/>
        </p:nvSpPr>
        <p:spPr>
          <a:xfrm>
            <a:off x="3080911" y="3552133"/>
            <a:ext cx="2767952" cy="2523768"/>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lv-LV" sz="1400" b="1" dirty="0">
                <a:solidFill>
                  <a:schemeClr val="tx1"/>
                </a:solidFill>
                <a:latin typeface="Sitka Small" panose="02000505000000020004" pitchFamily="2" charset="0"/>
              </a:rPr>
              <a:t>V</a:t>
            </a:r>
            <a:r>
              <a:rPr lang="lv-LV" sz="1400" b="1" dirty="0" smtClean="0">
                <a:solidFill>
                  <a:schemeClr val="tx1"/>
                </a:solidFill>
                <a:latin typeface="Sitka Small" panose="02000505000000020004" pitchFamily="2" charset="0"/>
              </a:rPr>
              <a:t>alsts </a:t>
            </a:r>
            <a:r>
              <a:rPr lang="lv-LV" sz="1400" b="1" dirty="0">
                <a:solidFill>
                  <a:schemeClr val="tx1"/>
                </a:solidFill>
                <a:latin typeface="Sitka Small" panose="02000505000000020004" pitchFamily="2" charset="0"/>
              </a:rPr>
              <a:t>budžeta maksājumus administrējošā institūcija </a:t>
            </a:r>
            <a:endParaRPr lang="lv-LV" sz="1400" b="1" dirty="0" smtClean="0">
              <a:solidFill>
                <a:schemeClr val="tx1"/>
              </a:solidFill>
              <a:latin typeface="Sitka Small" panose="02000505000000020004" pitchFamily="2" charset="0"/>
            </a:endParaRPr>
          </a:p>
          <a:p>
            <a:pPr algn="ctr"/>
            <a:endParaRPr lang="lv-LV" sz="1400" dirty="0" smtClean="0">
              <a:solidFill>
                <a:schemeClr val="tx1"/>
              </a:solidFill>
              <a:latin typeface="Sitka Small" panose="02000505000000020004" pitchFamily="2" charset="0"/>
            </a:endParaRPr>
          </a:p>
          <a:p>
            <a:pPr algn="ctr"/>
            <a:r>
              <a:rPr lang="lv-LV" sz="1200" b="1" dirty="0" smtClean="0">
                <a:solidFill>
                  <a:schemeClr val="tx1"/>
                </a:solidFill>
                <a:latin typeface="Sitka Small" panose="02000505000000020004" pitchFamily="2" charset="0"/>
              </a:rPr>
              <a:t>Konta veids </a:t>
            </a:r>
            <a:r>
              <a:rPr lang="lv-LV" sz="1200" dirty="0">
                <a:solidFill>
                  <a:schemeClr val="tx1"/>
                </a:solidFill>
                <a:latin typeface="Sitka Small" panose="02000505000000020004" pitchFamily="2" charset="0"/>
              </a:rPr>
              <a:t>nenodokļu maksājumu </a:t>
            </a:r>
            <a:r>
              <a:rPr lang="lv-LV" sz="1200" dirty="0" smtClean="0">
                <a:solidFill>
                  <a:schemeClr val="tx1"/>
                </a:solidFill>
                <a:latin typeface="Sitka Small" panose="02000505000000020004" pitchFamily="2" charset="0"/>
              </a:rPr>
              <a:t>uzskaitei:</a:t>
            </a:r>
          </a:p>
          <a:p>
            <a:pPr algn="ctr"/>
            <a:r>
              <a:rPr lang="lv-LV" sz="1200" dirty="0" smtClean="0">
                <a:solidFill>
                  <a:schemeClr val="tx1"/>
                </a:solidFill>
                <a:latin typeface="Sitka Small" panose="02000505000000020004" pitchFamily="2" charset="0"/>
              </a:rPr>
              <a:t>LV</a:t>
            </a:r>
            <a:r>
              <a:rPr lang="lv-LV" sz="1200" dirty="0">
                <a:solidFill>
                  <a:schemeClr val="tx1"/>
                </a:solidFill>
                <a:latin typeface="Sitka Small" panose="02000505000000020004" pitchFamily="2" charset="0"/>
              </a:rPr>
              <a:t>..TREL</a:t>
            </a:r>
            <a:r>
              <a:rPr lang="lv-LV" sz="1200" b="1" dirty="0">
                <a:solidFill>
                  <a:schemeClr val="tx1"/>
                </a:solidFill>
                <a:latin typeface="Sitka Small" panose="02000505000000020004" pitchFamily="2" charset="0"/>
              </a:rPr>
              <a:t>2</a:t>
            </a:r>
            <a:r>
              <a:rPr lang="lv-LV" sz="1200" dirty="0" smtClean="0">
                <a:solidFill>
                  <a:schemeClr val="tx1"/>
                </a:solidFill>
                <a:latin typeface="Sitka Small" panose="02000505000000020004" pitchFamily="2" charset="0"/>
              </a:rPr>
              <a:t>…</a:t>
            </a:r>
          </a:p>
          <a:p>
            <a:pPr algn="ctr"/>
            <a:r>
              <a:rPr lang="lv-LV" sz="1200" dirty="0" smtClean="0">
                <a:solidFill>
                  <a:schemeClr val="tx1"/>
                </a:solidFill>
                <a:latin typeface="Sitka Small" panose="02000505000000020004" pitchFamily="2" charset="0"/>
              </a:rPr>
              <a:t>LV</a:t>
            </a:r>
            <a:r>
              <a:rPr lang="lv-LV" sz="1200" dirty="0">
                <a:solidFill>
                  <a:schemeClr val="tx1"/>
                </a:solidFill>
                <a:latin typeface="Sitka Small" panose="02000505000000020004" pitchFamily="2" charset="0"/>
              </a:rPr>
              <a:t>..TREL</a:t>
            </a:r>
            <a:r>
              <a:rPr lang="lv-LV" sz="1200" b="1" dirty="0">
                <a:solidFill>
                  <a:schemeClr val="tx1"/>
                </a:solidFill>
                <a:latin typeface="Sitka Small" panose="02000505000000020004" pitchFamily="2" charset="0"/>
              </a:rPr>
              <a:t>8</a:t>
            </a:r>
            <a:r>
              <a:rPr lang="lv-LV" sz="1200" dirty="0" smtClean="0">
                <a:solidFill>
                  <a:schemeClr val="tx1"/>
                </a:solidFill>
                <a:latin typeface="Sitka Small" panose="02000505000000020004" pitchFamily="2" charset="0"/>
              </a:rPr>
              <a:t>…</a:t>
            </a:r>
          </a:p>
          <a:p>
            <a:pPr algn="ctr"/>
            <a:endParaRPr lang="lv-LV" sz="1200" dirty="0">
              <a:solidFill>
                <a:schemeClr val="tx1"/>
              </a:solidFill>
              <a:latin typeface="Sitka Small" panose="02000505000000020004" pitchFamily="2" charset="0"/>
            </a:endParaRPr>
          </a:p>
          <a:p>
            <a:pPr algn="ctr"/>
            <a:r>
              <a:rPr lang="lv-LV" sz="1050" dirty="0" smtClean="0">
                <a:solidFill>
                  <a:schemeClr val="tx1"/>
                </a:solidFill>
                <a:latin typeface="Sitka Small" panose="02000505000000020004" pitchFamily="2" charset="0"/>
              </a:rPr>
              <a:t>Ja nepieciešams, VBI atver jaunu kontu (8…) maksājumu saņemšanai (var atvērt jau 2023.gadā, lai savlaicīgi informētu maksātājus).</a:t>
            </a:r>
            <a:endParaRPr lang="lv-LV" sz="1050" dirty="0">
              <a:solidFill>
                <a:schemeClr val="tx1"/>
              </a:solidFill>
              <a:latin typeface="Sitka Small" panose="02000505000000020004" pitchFamily="2" charset="0"/>
            </a:endParaRPr>
          </a:p>
        </p:txBody>
      </p:sp>
      <p:sp>
        <p:nvSpPr>
          <p:cNvPr id="35" name="TextBox 34"/>
          <p:cNvSpPr txBox="1"/>
          <p:nvPr/>
        </p:nvSpPr>
        <p:spPr>
          <a:xfrm>
            <a:off x="6491374" y="3541712"/>
            <a:ext cx="1730643" cy="2246769"/>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lv-LV" sz="1400" dirty="0" smtClean="0">
              <a:solidFill>
                <a:schemeClr val="tx1"/>
              </a:solidFill>
              <a:latin typeface="Sitka Small" panose="02000505000000020004" pitchFamily="2" charset="0"/>
            </a:endParaRPr>
          </a:p>
          <a:p>
            <a:pPr algn="ctr"/>
            <a:r>
              <a:rPr lang="lv-LV" sz="1400" b="1" dirty="0" smtClean="0">
                <a:solidFill>
                  <a:schemeClr val="tx1"/>
                </a:solidFill>
                <a:latin typeface="Sitka Small" panose="02000505000000020004" pitchFamily="2" charset="0"/>
              </a:rPr>
              <a:t>Valsts </a:t>
            </a:r>
            <a:r>
              <a:rPr lang="lv-LV" sz="1400" b="1" dirty="0">
                <a:solidFill>
                  <a:schemeClr val="tx1"/>
                </a:solidFill>
                <a:latin typeface="Sitka Small" panose="02000505000000020004" pitchFamily="2" charset="0"/>
              </a:rPr>
              <a:t>kase </a:t>
            </a:r>
          </a:p>
          <a:p>
            <a:pPr algn="ctr"/>
            <a:r>
              <a:rPr lang="lv-LV" sz="1400" b="1" dirty="0">
                <a:solidFill>
                  <a:schemeClr val="tx1"/>
                </a:solidFill>
                <a:latin typeface="Sitka Small" panose="02000505000000020004" pitchFamily="2" charset="0"/>
              </a:rPr>
              <a:t>(budžeta maksājumi</a:t>
            </a:r>
            <a:r>
              <a:rPr lang="lv-LV" sz="1400" b="1" dirty="0" smtClean="0">
                <a:solidFill>
                  <a:schemeClr val="tx1"/>
                </a:solidFill>
                <a:latin typeface="Sitka Small" panose="02000505000000020004" pitchFamily="2" charset="0"/>
              </a:rPr>
              <a:t>)</a:t>
            </a:r>
          </a:p>
          <a:p>
            <a:pPr algn="ctr"/>
            <a:endParaRPr lang="lv-LV" sz="1400" dirty="0" smtClean="0">
              <a:solidFill>
                <a:schemeClr val="tx1"/>
              </a:solidFill>
              <a:latin typeface="Sitka Small" panose="02000505000000020004" pitchFamily="2" charset="0"/>
            </a:endParaRPr>
          </a:p>
          <a:p>
            <a:pPr algn="ctr"/>
            <a:r>
              <a:rPr lang="lv-LV" sz="1400" dirty="0" smtClean="0">
                <a:solidFill>
                  <a:schemeClr val="tx1"/>
                </a:solidFill>
                <a:latin typeface="Sitka Small" panose="02000505000000020004" pitchFamily="2" charset="0"/>
              </a:rPr>
              <a:t>Valsts budžeta ieņēmumu konts</a:t>
            </a:r>
            <a:endParaRPr lang="lv-LV" sz="1400" dirty="0">
              <a:solidFill>
                <a:schemeClr val="tx1"/>
              </a:solidFill>
              <a:latin typeface="Sitka Small" panose="02000505000000020004" pitchFamily="2" charset="0"/>
            </a:endParaRPr>
          </a:p>
          <a:p>
            <a:pPr algn="ctr"/>
            <a:r>
              <a:rPr lang="lv-LV" sz="1400" dirty="0" smtClean="0">
                <a:solidFill>
                  <a:schemeClr val="tx1"/>
                </a:solidFill>
                <a:latin typeface="Sitka Small" panose="02000505000000020004" pitchFamily="2" charset="0"/>
              </a:rPr>
              <a:t>(LV..TREL</a:t>
            </a:r>
            <a:r>
              <a:rPr lang="lv-LV" sz="1400" b="1" dirty="0" smtClean="0">
                <a:solidFill>
                  <a:schemeClr val="tx1"/>
                </a:solidFill>
                <a:latin typeface="Sitka Small" panose="02000505000000020004" pitchFamily="2" charset="0"/>
              </a:rPr>
              <a:t>1</a:t>
            </a:r>
            <a:r>
              <a:rPr lang="lv-LV" sz="1400" dirty="0" smtClean="0">
                <a:solidFill>
                  <a:schemeClr val="tx1"/>
                </a:solidFill>
                <a:latin typeface="Sitka Small" panose="02000505000000020004" pitchFamily="2" charset="0"/>
              </a:rPr>
              <a:t>…)</a:t>
            </a:r>
          </a:p>
          <a:p>
            <a:pPr algn="ctr"/>
            <a:endParaRPr lang="lv-LV" sz="1400" dirty="0" smtClean="0">
              <a:solidFill>
                <a:schemeClr val="tx1"/>
              </a:solidFill>
              <a:latin typeface="Sitka Small" panose="02000505000000020004" pitchFamily="2" charset="0"/>
            </a:endParaRPr>
          </a:p>
          <a:p>
            <a:pPr algn="ctr"/>
            <a:endParaRPr lang="lv-LV" sz="1400" dirty="0">
              <a:solidFill>
                <a:schemeClr val="tx1"/>
              </a:solidFill>
              <a:latin typeface="Sitka Small" panose="02000505000000020004" pitchFamily="2" charset="0"/>
            </a:endParaRPr>
          </a:p>
        </p:txBody>
      </p:sp>
      <p:sp>
        <p:nvSpPr>
          <p:cNvPr id="46" name="Notched Right Arrow 45"/>
          <p:cNvSpPr/>
          <p:nvPr/>
        </p:nvSpPr>
        <p:spPr>
          <a:xfrm>
            <a:off x="2511157" y="4578875"/>
            <a:ext cx="513018" cy="186813"/>
          </a:xfrm>
          <a:prstGeom prst="notch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lv-LV" b="1">
              <a:ln w="22225">
                <a:solidFill>
                  <a:schemeClr val="accent2"/>
                </a:solidFill>
                <a:prstDash val="solid"/>
              </a:ln>
              <a:solidFill>
                <a:schemeClr val="accent2">
                  <a:lumMod val="40000"/>
                  <a:lumOff val="60000"/>
                </a:schemeClr>
              </a:solidFill>
            </a:endParaRPr>
          </a:p>
        </p:txBody>
      </p:sp>
      <p:sp>
        <p:nvSpPr>
          <p:cNvPr id="22" name="Text Placeholder 2"/>
          <p:cNvSpPr>
            <a:spLocks noGrp="1"/>
          </p:cNvSpPr>
          <p:nvPr>
            <p:ph type="body" idx="4294967295"/>
          </p:nvPr>
        </p:nvSpPr>
        <p:spPr>
          <a:xfrm>
            <a:off x="683491" y="1660848"/>
            <a:ext cx="7558549" cy="1723053"/>
          </a:xfrm>
          <a:prstGeom prst="rect">
            <a:avLst/>
          </a:prstGeom>
        </p:spPr>
        <p:txBody>
          <a:bodyPr>
            <a:normAutofit/>
          </a:bodyPr>
          <a:lstStyle/>
          <a:p>
            <a:pPr marL="285750" indent="-285750" algn="just">
              <a:buFont typeface="Arial" panose="020B0604020202020204" pitchFamily="34" charset="0"/>
              <a:buChar char="•"/>
            </a:pPr>
            <a:r>
              <a:rPr lang="lv-LV" sz="1400" dirty="0">
                <a:latin typeface="Sitka Small" panose="02000505000000020004" pitchFamily="2" charset="0"/>
              </a:rPr>
              <a:t>Valsts budžeta maksājumus administrējošā institūcija </a:t>
            </a:r>
            <a:r>
              <a:rPr lang="lv-LV" sz="1400" dirty="0" smtClean="0">
                <a:latin typeface="Sitka Small" panose="02000505000000020004" pitchFamily="2" charset="0"/>
              </a:rPr>
              <a:t>nenodokļu maksājumus </a:t>
            </a:r>
            <a:r>
              <a:rPr lang="lv-LV" sz="1400" dirty="0">
                <a:latin typeface="Sitka Small" panose="02000505000000020004" pitchFamily="2" charset="0"/>
              </a:rPr>
              <a:t>pirms to pārskaitīšanas valsts pamatbudžeta ieņēmumos uzskaita </a:t>
            </a:r>
            <a:r>
              <a:rPr lang="lv-LV" sz="1400" b="1" dirty="0">
                <a:latin typeface="Sitka Small" panose="02000505000000020004" pitchFamily="2" charset="0"/>
              </a:rPr>
              <a:t>savā kontā Valsts kasē</a:t>
            </a:r>
            <a:r>
              <a:rPr lang="lv-LV" sz="1400" dirty="0" smtClean="0">
                <a:latin typeface="Sitka Small" panose="02000505000000020004" pitchFamily="2" charset="0"/>
              </a:rPr>
              <a:t>.</a:t>
            </a:r>
          </a:p>
          <a:p>
            <a:pPr marL="285750" indent="-285750" algn="just">
              <a:buFont typeface="Arial" panose="020B0604020202020204" pitchFamily="34" charset="0"/>
              <a:buChar char="•"/>
            </a:pPr>
            <a:r>
              <a:rPr lang="lv-LV" sz="1400" dirty="0">
                <a:latin typeface="Sitka Small" panose="02000505000000020004" pitchFamily="2" charset="0"/>
              </a:rPr>
              <a:t>Pēc nenodokļu ieņēmumu maksājumu atpazīšanas valsts budžeta maksājumus administrējošā institūcija ne retāk kā vienu reizi </a:t>
            </a:r>
            <a:r>
              <a:rPr lang="lv-LV" sz="1400" dirty="0" smtClean="0">
                <a:latin typeface="Sitka Small" panose="02000505000000020004" pitchFamily="2" charset="0"/>
              </a:rPr>
              <a:t>mēnesī* </a:t>
            </a:r>
            <a:r>
              <a:rPr lang="lv-LV" sz="1400" dirty="0">
                <a:latin typeface="Sitka Small" panose="02000505000000020004" pitchFamily="2" charset="0"/>
              </a:rPr>
              <a:t>līdz mēneša pēdējai darbdienai ieskaita atpazīto nenodokļu ieņēmumu summu valsts pamatbudžeta ieņēmumu kontā, ko rīko Valsts kase.</a:t>
            </a:r>
          </a:p>
          <a:p>
            <a:pPr algn="just"/>
            <a:endParaRPr lang="lv-LV" sz="1400" dirty="0">
              <a:latin typeface="Sitka Small" panose="02000505000000020004" pitchFamily="2" charset="0"/>
            </a:endParaRPr>
          </a:p>
        </p:txBody>
      </p:sp>
      <p:sp>
        <p:nvSpPr>
          <p:cNvPr id="10" name="Text Placeholder 5"/>
          <p:cNvSpPr>
            <a:spLocks noGrp="1"/>
          </p:cNvSpPr>
          <p:nvPr>
            <p:ph type="body" sz="quarter" idx="12"/>
          </p:nvPr>
        </p:nvSpPr>
        <p:spPr>
          <a:xfrm>
            <a:off x="1119672" y="6174659"/>
            <a:ext cx="7122367" cy="454742"/>
          </a:xfrm>
        </p:spPr>
        <p:txBody>
          <a:bodyPr>
            <a:noAutofit/>
          </a:bodyPr>
          <a:lstStyle/>
          <a:p>
            <a:pPr algn="l"/>
            <a:r>
              <a:rPr lang="lv-LV" sz="1050" dirty="0" smtClean="0">
                <a:latin typeface="Sitka Small" panose="02000505000000020004" pitchFamily="2" charset="0"/>
              </a:rPr>
              <a:t>* ja valsts budžetam piekritīgu nenodokļu maksājumu ieskaitīšanas budžetā termiņš nav noteikts citā normatīvajā aktā</a:t>
            </a:r>
            <a:endParaRPr lang="lv-LV" sz="1050" dirty="0">
              <a:latin typeface="Sitka Small" panose="02000505000000020004" pitchFamily="2" charset="0"/>
            </a:endParaRPr>
          </a:p>
        </p:txBody>
      </p:sp>
      <p:sp>
        <p:nvSpPr>
          <p:cNvPr id="11" name="Notched Right Arrow 10"/>
          <p:cNvSpPr/>
          <p:nvPr/>
        </p:nvSpPr>
        <p:spPr>
          <a:xfrm>
            <a:off x="5905599" y="4593018"/>
            <a:ext cx="529037" cy="186813"/>
          </a:xfrm>
          <a:prstGeom prst="notch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lv-LV"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805750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1800" dirty="0">
                <a:latin typeface="Sitka Small" panose="02000505000000020004" pitchFamily="2" charset="0"/>
              </a:rPr>
              <a:t>Izmaiņas pārmaksāto vai nepareizi iemaksāto summu </a:t>
            </a:r>
            <a:r>
              <a:rPr lang="lv-LV" sz="1800" dirty="0" smtClean="0">
                <a:latin typeface="Sitka Small" panose="02000505000000020004" pitchFamily="2" charset="0"/>
              </a:rPr>
              <a:t>atmaksas procesā</a:t>
            </a:r>
            <a:endParaRPr lang="lv-LV" sz="1800" dirty="0">
              <a:latin typeface="Sitka Small" panose="02000505000000020004" pitchFamily="2" charset="0"/>
            </a:endParaRPr>
          </a:p>
        </p:txBody>
      </p:sp>
      <p:sp>
        <p:nvSpPr>
          <p:cNvPr id="5" name="Slide Number Placeholder 4"/>
          <p:cNvSpPr>
            <a:spLocks noGrp="1"/>
          </p:cNvSpPr>
          <p:nvPr>
            <p:ph type="sldNum" sz="quarter" idx="13"/>
          </p:nvPr>
        </p:nvSpPr>
        <p:spPr/>
        <p:txBody>
          <a:bodyPr/>
          <a:lstStyle/>
          <a:p>
            <a:fld id="{33C0CC28-125A-47E9-AB0F-14E12F8C1538}" type="slidenum">
              <a:rPr lang="en-US" altLang="lv-LV" smtClean="0"/>
              <a:pPr/>
              <a:t>4</a:t>
            </a:fld>
            <a:endParaRPr lang="en-US" altLang="lv-LV"/>
          </a:p>
        </p:txBody>
      </p:sp>
      <p:sp>
        <p:nvSpPr>
          <p:cNvPr id="7" name="TextBox 6"/>
          <p:cNvSpPr txBox="1"/>
          <p:nvPr/>
        </p:nvSpPr>
        <p:spPr>
          <a:xfrm>
            <a:off x="1404223" y="2606547"/>
            <a:ext cx="1592315" cy="1785104"/>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lv-LV" sz="1400" dirty="0" smtClean="0">
              <a:latin typeface="Sitka Small" panose="02000505000000020004" pitchFamily="2" charset="0"/>
            </a:endParaRPr>
          </a:p>
          <a:p>
            <a:pPr algn="ctr"/>
            <a:r>
              <a:rPr lang="lv-LV" sz="1400" b="1" dirty="0" smtClean="0">
                <a:latin typeface="Sitka Small" panose="02000505000000020004" pitchFamily="2" charset="0"/>
              </a:rPr>
              <a:t>Nenodokļu maksātājs </a:t>
            </a:r>
            <a:r>
              <a:rPr lang="lv-LV" sz="1400" dirty="0">
                <a:latin typeface="Sitka Small" panose="02000505000000020004" pitchFamily="2" charset="0"/>
              </a:rPr>
              <a:t>I</a:t>
            </a:r>
            <a:r>
              <a:rPr lang="lv-LV" sz="1400" dirty="0" smtClean="0">
                <a:latin typeface="Sitka Small" panose="02000505000000020004" pitchFamily="2" charset="0"/>
              </a:rPr>
              <a:t>esniegums par atmaksu</a:t>
            </a:r>
          </a:p>
          <a:p>
            <a:pPr algn="ctr"/>
            <a:endParaRPr lang="lv-LV" sz="1400" i="1" dirty="0">
              <a:latin typeface="Sitka Small" panose="02000505000000020004" pitchFamily="2" charset="0"/>
            </a:endParaRPr>
          </a:p>
          <a:p>
            <a:pPr algn="ctr"/>
            <a:r>
              <a:rPr lang="lv-LV" sz="1400" dirty="0" smtClean="0">
                <a:latin typeface="Sitka Small" panose="02000505000000020004" pitchFamily="2" charset="0"/>
              </a:rPr>
              <a:t>Bez iesnieguma</a:t>
            </a:r>
          </a:p>
          <a:p>
            <a:pPr algn="ctr"/>
            <a:endParaRPr lang="lv-LV" sz="1200" i="1" dirty="0">
              <a:latin typeface="Sitka Small" panose="02000505000000020004" pitchFamily="2" charset="0"/>
            </a:endParaRPr>
          </a:p>
        </p:txBody>
      </p:sp>
      <p:sp>
        <p:nvSpPr>
          <p:cNvPr id="20" name="TextBox 19"/>
          <p:cNvSpPr txBox="1"/>
          <p:nvPr/>
        </p:nvSpPr>
        <p:spPr>
          <a:xfrm>
            <a:off x="3800668" y="2580250"/>
            <a:ext cx="1842961" cy="1815882"/>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lv-LV" sz="1400" b="1" dirty="0" smtClean="0">
              <a:solidFill>
                <a:schemeClr val="tx1"/>
              </a:solidFill>
              <a:latin typeface="Sitka Small" panose="02000505000000020004" pitchFamily="2" charset="0"/>
            </a:endParaRPr>
          </a:p>
          <a:p>
            <a:pPr algn="ctr"/>
            <a:r>
              <a:rPr lang="lv-LV" sz="1400" b="1" dirty="0" smtClean="0">
                <a:solidFill>
                  <a:schemeClr val="tx1"/>
                </a:solidFill>
                <a:latin typeface="Sitka Small" panose="02000505000000020004" pitchFamily="2" charset="0"/>
              </a:rPr>
              <a:t>Valsts </a:t>
            </a:r>
            <a:r>
              <a:rPr lang="lv-LV" sz="1400" b="1" dirty="0">
                <a:solidFill>
                  <a:schemeClr val="tx1"/>
                </a:solidFill>
                <a:latin typeface="Sitka Small" panose="02000505000000020004" pitchFamily="2" charset="0"/>
              </a:rPr>
              <a:t>budžeta maksājumus administrējošā institūcija </a:t>
            </a:r>
            <a:endParaRPr lang="lv-LV" sz="1400" b="1" dirty="0" smtClean="0">
              <a:solidFill>
                <a:schemeClr val="tx1"/>
              </a:solidFill>
              <a:latin typeface="Sitka Small" panose="02000505000000020004" pitchFamily="2" charset="0"/>
            </a:endParaRPr>
          </a:p>
          <a:p>
            <a:pPr algn="ctr"/>
            <a:r>
              <a:rPr lang="lv-LV" sz="1400" dirty="0" smtClean="0">
                <a:solidFill>
                  <a:schemeClr val="tx1"/>
                </a:solidFill>
                <a:latin typeface="Sitka Small" panose="02000505000000020004" pitchFamily="2" charset="0"/>
              </a:rPr>
              <a:t>(LV..TREL…)</a:t>
            </a:r>
            <a:endParaRPr lang="lv-LV" sz="1400" dirty="0">
              <a:solidFill>
                <a:schemeClr val="tx1"/>
              </a:solidFill>
              <a:latin typeface="Sitka Small" panose="02000505000000020004" pitchFamily="2" charset="0"/>
            </a:endParaRPr>
          </a:p>
          <a:p>
            <a:pPr algn="ctr"/>
            <a:endParaRPr lang="lv-LV" sz="1400" b="1" dirty="0" smtClean="0">
              <a:solidFill>
                <a:schemeClr val="tx1"/>
              </a:solidFill>
              <a:latin typeface="Sitka Small" panose="02000505000000020004" pitchFamily="2" charset="0"/>
            </a:endParaRPr>
          </a:p>
          <a:p>
            <a:pPr algn="ctr"/>
            <a:endParaRPr lang="lv-LV" sz="1400" dirty="0" smtClean="0">
              <a:solidFill>
                <a:schemeClr val="tx1"/>
              </a:solidFill>
              <a:latin typeface="Sitka Small" panose="02000505000000020004" pitchFamily="2" charset="0"/>
            </a:endParaRPr>
          </a:p>
        </p:txBody>
      </p:sp>
      <p:sp>
        <p:nvSpPr>
          <p:cNvPr id="35" name="TextBox 34"/>
          <p:cNvSpPr txBox="1"/>
          <p:nvPr/>
        </p:nvSpPr>
        <p:spPr>
          <a:xfrm>
            <a:off x="6356923" y="2580249"/>
            <a:ext cx="1803399" cy="1600438"/>
          </a:xfrm>
          <a:prstGeom prst="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lv-LV" sz="1400" b="1" dirty="0" smtClean="0">
              <a:solidFill>
                <a:schemeClr val="tx1"/>
              </a:solidFill>
              <a:latin typeface="Sitka Small" panose="02000505000000020004" pitchFamily="2" charset="0"/>
            </a:endParaRPr>
          </a:p>
          <a:p>
            <a:pPr algn="ctr"/>
            <a:r>
              <a:rPr lang="lv-LV" sz="1400" b="1" dirty="0" smtClean="0">
                <a:solidFill>
                  <a:schemeClr val="tx1"/>
                </a:solidFill>
                <a:latin typeface="Sitka Small" panose="02000505000000020004" pitchFamily="2" charset="0"/>
              </a:rPr>
              <a:t>Valsts kase</a:t>
            </a:r>
          </a:p>
          <a:p>
            <a:pPr algn="ctr"/>
            <a:r>
              <a:rPr lang="lv-LV" sz="1400" dirty="0" smtClean="0">
                <a:solidFill>
                  <a:schemeClr val="tx1"/>
                </a:solidFill>
                <a:latin typeface="Sitka Small" panose="02000505000000020004" pitchFamily="2" charset="0"/>
              </a:rPr>
              <a:t>(ja summa jau ieskaitīta Valsts kases kontā LV..TREL</a:t>
            </a:r>
            <a:r>
              <a:rPr lang="lv-LV" sz="1400" b="1" dirty="0" smtClean="0">
                <a:solidFill>
                  <a:schemeClr val="tx1"/>
                </a:solidFill>
                <a:latin typeface="Sitka Small" panose="02000505000000020004" pitchFamily="2" charset="0"/>
              </a:rPr>
              <a:t>1</a:t>
            </a:r>
            <a:r>
              <a:rPr lang="lv-LV" sz="1400" dirty="0" smtClean="0">
                <a:solidFill>
                  <a:schemeClr val="tx1"/>
                </a:solidFill>
                <a:latin typeface="Sitka Small" panose="02000505000000020004" pitchFamily="2" charset="0"/>
              </a:rPr>
              <a:t>…)</a:t>
            </a:r>
          </a:p>
          <a:p>
            <a:pPr algn="ctr"/>
            <a:endParaRPr lang="lv-LV" sz="1400" dirty="0">
              <a:solidFill>
                <a:schemeClr val="tx1"/>
              </a:solidFill>
              <a:latin typeface="Sitka Small" panose="02000505000000020004" pitchFamily="2" charset="0"/>
            </a:endParaRPr>
          </a:p>
        </p:txBody>
      </p:sp>
      <p:sp>
        <p:nvSpPr>
          <p:cNvPr id="46" name="Notched Right Arrow 45"/>
          <p:cNvSpPr/>
          <p:nvPr/>
        </p:nvSpPr>
        <p:spPr>
          <a:xfrm>
            <a:off x="3028561" y="2909582"/>
            <a:ext cx="722678" cy="186813"/>
          </a:xfrm>
          <a:prstGeom prst="notch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lv-LV" b="1">
              <a:ln w="22225">
                <a:solidFill>
                  <a:schemeClr val="accent2"/>
                </a:solidFill>
                <a:prstDash val="solid"/>
              </a:ln>
              <a:solidFill>
                <a:schemeClr val="accent2">
                  <a:lumMod val="40000"/>
                  <a:lumOff val="60000"/>
                </a:schemeClr>
              </a:solidFill>
            </a:endParaRPr>
          </a:p>
        </p:txBody>
      </p:sp>
      <p:sp>
        <p:nvSpPr>
          <p:cNvPr id="22" name="Text Placeholder 2"/>
          <p:cNvSpPr>
            <a:spLocks noGrp="1"/>
          </p:cNvSpPr>
          <p:nvPr>
            <p:ph type="body" idx="4294967295"/>
          </p:nvPr>
        </p:nvSpPr>
        <p:spPr>
          <a:xfrm>
            <a:off x="849745" y="1603156"/>
            <a:ext cx="7310577" cy="772647"/>
          </a:xfrm>
          <a:prstGeom prst="rect">
            <a:avLst/>
          </a:prstGeom>
        </p:spPr>
        <p:txBody>
          <a:bodyPr>
            <a:normAutofit/>
          </a:bodyPr>
          <a:lstStyle/>
          <a:p>
            <a:pPr marL="285750" indent="-285750" algn="just"/>
            <a:r>
              <a:rPr lang="lv-LV" sz="1400" dirty="0" smtClean="0">
                <a:latin typeface="Sitka Small" panose="02000505000000020004" pitchFamily="2" charset="0"/>
              </a:rPr>
              <a:t>Iestādei </a:t>
            </a:r>
            <a:r>
              <a:rPr lang="lv-LV" sz="1400" dirty="0">
                <a:latin typeface="Sitka Small" panose="02000505000000020004" pitchFamily="2" charset="0"/>
              </a:rPr>
              <a:t>jāizvērtē atmaksas pamatotība un jārīkojas atbilstoši savam spēkā esošajam regulējumam un vispārējam normatīvo aktu regulējumam attiecīgajā </a:t>
            </a:r>
            <a:r>
              <a:rPr lang="lv-LV" sz="1400" dirty="0" smtClean="0">
                <a:latin typeface="Sitka Small" panose="02000505000000020004" pitchFamily="2" charset="0"/>
              </a:rPr>
              <a:t>jomā. </a:t>
            </a:r>
            <a:endParaRPr lang="lv-LV" sz="1400" dirty="0">
              <a:latin typeface="Sitka Small" panose="02000505000000020004" pitchFamily="2" charset="0"/>
            </a:endParaRPr>
          </a:p>
        </p:txBody>
      </p:sp>
      <p:sp>
        <p:nvSpPr>
          <p:cNvPr id="12" name="Notched Right Arrow 11"/>
          <p:cNvSpPr/>
          <p:nvPr/>
        </p:nvSpPr>
        <p:spPr>
          <a:xfrm rot="10800000">
            <a:off x="3022919" y="3820524"/>
            <a:ext cx="718400" cy="175604"/>
          </a:xfrm>
          <a:prstGeom prst="notch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lv-LV" b="1">
              <a:ln w="22225">
                <a:solidFill>
                  <a:schemeClr val="accent2"/>
                </a:solidFill>
                <a:prstDash val="solid"/>
              </a:ln>
              <a:solidFill>
                <a:schemeClr val="accent2">
                  <a:lumMod val="40000"/>
                  <a:lumOff val="60000"/>
                </a:schemeClr>
              </a:solidFill>
            </a:endParaRPr>
          </a:p>
        </p:txBody>
      </p:sp>
      <p:sp>
        <p:nvSpPr>
          <p:cNvPr id="15" name="Notched Right Arrow 14"/>
          <p:cNvSpPr/>
          <p:nvPr/>
        </p:nvSpPr>
        <p:spPr>
          <a:xfrm>
            <a:off x="5686519" y="2909583"/>
            <a:ext cx="588685" cy="186813"/>
          </a:xfrm>
          <a:prstGeom prst="notch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lv-LV" b="1">
              <a:ln w="22225">
                <a:solidFill>
                  <a:schemeClr val="accent2"/>
                </a:solidFill>
                <a:prstDash val="solid"/>
              </a:ln>
              <a:solidFill>
                <a:schemeClr val="accent2">
                  <a:lumMod val="40000"/>
                  <a:lumOff val="60000"/>
                </a:schemeClr>
              </a:solidFill>
            </a:endParaRPr>
          </a:p>
        </p:txBody>
      </p:sp>
      <p:sp>
        <p:nvSpPr>
          <p:cNvPr id="3" name="Rectangular Callout 2"/>
          <p:cNvSpPr/>
          <p:nvPr/>
        </p:nvSpPr>
        <p:spPr>
          <a:xfrm>
            <a:off x="569590" y="4987266"/>
            <a:ext cx="2586564" cy="684246"/>
          </a:xfrm>
          <a:prstGeom prst="wedgeRectCallout">
            <a:avLst>
              <a:gd name="adj1" fmla="val 52387"/>
              <a:gd name="adj2" fmla="val -199493"/>
            </a:avLst>
          </a:prstGeom>
          <a:solidFill>
            <a:schemeClr val="accent1">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dirty="0" smtClean="0">
                <a:solidFill>
                  <a:schemeClr val="tx1"/>
                </a:solidFill>
                <a:latin typeface="Sitka Small" panose="02000505000000020004" pitchFamily="2" charset="0"/>
              </a:rPr>
              <a:t>Bez maksātāja iesnieguma/uz cita tiesiska pamata (piemēram, tiesas lēmums)</a:t>
            </a:r>
            <a:endParaRPr lang="lv-LV" sz="1200" dirty="0">
              <a:solidFill>
                <a:schemeClr val="tx1"/>
              </a:solidFill>
              <a:latin typeface="Sitka Small" panose="02000505000000020004" pitchFamily="2" charset="0"/>
            </a:endParaRPr>
          </a:p>
        </p:txBody>
      </p:sp>
      <p:sp>
        <p:nvSpPr>
          <p:cNvPr id="16" name="Rectangular Callout 15"/>
          <p:cNvSpPr/>
          <p:nvPr/>
        </p:nvSpPr>
        <p:spPr>
          <a:xfrm>
            <a:off x="3287448" y="4973222"/>
            <a:ext cx="2228449" cy="684246"/>
          </a:xfrm>
          <a:prstGeom prst="wedgeRectCallout">
            <a:avLst>
              <a:gd name="adj1" fmla="val -51065"/>
              <a:gd name="adj2" fmla="val -278789"/>
            </a:avLst>
          </a:prstGeom>
          <a:solidFill>
            <a:schemeClr val="accent1">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dirty="0">
                <a:solidFill>
                  <a:schemeClr val="tx1"/>
                </a:solidFill>
                <a:latin typeface="Sitka Small" panose="02000505000000020004" pitchFamily="2" charset="0"/>
              </a:rPr>
              <a:t>10 darbdienu laikā no maksātāja iesnieguma saņemšanas </a:t>
            </a:r>
            <a:r>
              <a:rPr lang="lv-LV" sz="1200" dirty="0" smtClean="0">
                <a:solidFill>
                  <a:schemeClr val="tx1"/>
                </a:solidFill>
                <a:latin typeface="Sitka Small" panose="02000505000000020004" pitchFamily="2" charset="0"/>
              </a:rPr>
              <a:t>dienas</a:t>
            </a:r>
            <a:endParaRPr lang="lv-LV" sz="1200" dirty="0">
              <a:solidFill>
                <a:schemeClr val="tx1"/>
              </a:solidFill>
              <a:latin typeface="Sitka Small" panose="02000505000000020004" pitchFamily="2" charset="0"/>
            </a:endParaRPr>
          </a:p>
        </p:txBody>
      </p:sp>
      <p:sp>
        <p:nvSpPr>
          <p:cNvPr id="17" name="Notched Right Arrow 16"/>
          <p:cNvSpPr/>
          <p:nvPr/>
        </p:nvSpPr>
        <p:spPr>
          <a:xfrm rot="10800000">
            <a:off x="3026299" y="3240756"/>
            <a:ext cx="718400" cy="175604"/>
          </a:xfrm>
          <a:prstGeom prst="notch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lv-LV" b="1">
              <a:ln w="22225">
                <a:solidFill>
                  <a:schemeClr val="accent2"/>
                </a:solidFill>
                <a:prstDash val="solid"/>
              </a:ln>
              <a:solidFill>
                <a:schemeClr val="accent2">
                  <a:lumMod val="40000"/>
                  <a:lumOff val="60000"/>
                </a:schemeClr>
              </a:solidFill>
            </a:endParaRPr>
          </a:p>
        </p:txBody>
      </p:sp>
      <p:sp>
        <p:nvSpPr>
          <p:cNvPr id="18" name="Notched Right Arrow 17"/>
          <p:cNvSpPr/>
          <p:nvPr/>
        </p:nvSpPr>
        <p:spPr>
          <a:xfrm rot="10800000">
            <a:off x="5686519" y="3284382"/>
            <a:ext cx="575606" cy="175605"/>
          </a:xfrm>
          <a:prstGeom prst="notch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lv-LV" b="1">
              <a:ln w="22225">
                <a:solidFill>
                  <a:schemeClr val="accent2"/>
                </a:solidFill>
                <a:prstDash val="solid"/>
              </a:ln>
              <a:solidFill>
                <a:schemeClr val="accent2">
                  <a:lumMod val="40000"/>
                  <a:lumOff val="60000"/>
                </a:schemeClr>
              </a:solidFill>
            </a:endParaRPr>
          </a:p>
        </p:txBody>
      </p:sp>
      <p:sp>
        <p:nvSpPr>
          <p:cNvPr id="19" name="Rectangular Callout 18"/>
          <p:cNvSpPr/>
          <p:nvPr/>
        </p:nvSpPr>
        <p:spPr>
          <a:xfrm>
            <a:off x="5686518" y="4974631"/>
            <a:ext cx="2228450" cy="684246"/>
          </a:xfrm>
          <a:prstGeom prst="wedgeRectCallout">
            <a:avLst>
              <a:gd name="adj1" fmla="val -43026"/>
              <a:gd name="adj2" fmla="val -269903"/>
            </a:avLst>
          </a:prstGeom>
          <a:solidFill>
            <a:schemeClr val="accent1">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dirty="0" smtClean="0">
                <a:solidFill>
                  <a:schemeClr val="tx1"/>
                </a:solidFill>
                <a:latin typeface="Sitka Small" panose="02000505000000020004" pitchFamily="2" charset="0"/>
              </a:rPr>
              <a:t>5 </a:t>
            </a:r>
            <a:r>
              <a:rPr lang="lv-LV" sz="1200" dirty="0">
                <a:solidFill>
                  <a:schemeClr val="tx1"/>
                </a:solidFill>
                <a:latin typeface="Sitka Small" panose="02000505000000020004" pitchFamily="2" charset="0"/>
              </a:rPr>
              <a:t>darbdienu laikā no dienas, kad saņemts </a:t>
            </a:r>
            <a:r>
              <a:rPr lang="lv-LV" sz="1200" dirty="0" smtClean="0">
                <a:solidFill>
                  <a:schemeClr val="tx1"/>
                </a:solidFill>
                <a:latin typeface="Sitka Small" panose="02000505000000020004" pitchFamily="2" charset="0"/>
              </a:rPr>
              <a:t>pieprasījums</a:t>
            </a:r>
            <a:endParaRPr lang="lv-LV" sz="1200" dirty="0">
              <a:solidFill>
                <a:schemeClr val="tx1"/>
              </a:solidFill>
              <a:latin typeface="Sitka Small" panose="02000505000000020004" pitchFamily="2" charset="0"/>
            </a:endParaRPr>
          </a:p>
        </p:txBody>
      </p:sp>
    </p:spTree>
    <p:extLst>
      <p:ext uri="{BB962C8B-B14F-4D97-AF65-F5344CB8AC3E}">
        <p14:creationId xmlns:p14="http://schemas.microsoft.com/office/powerpoint/2010/main" val="1474930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927" y="578498"/>
            <a:ext cx="5851236" cy="793102"/>
          </a:xfrm>
        </p:spPr>
        <p:txBody>
          <a:bodyPr>
            <a:normAutofit/>
          </a:bodyPr>
          <a:lstStyle/>
          <a:p>
            <a:r>
              <a:rPr lang="lv-LV" sz="1800" dirty="0" smtClean="0">
                <a:latin typeface="Sitka Small" panose="02000505000000020004" pitchFamily="2" charset="0"/>
              </a:rPr>
              <a:t>Informācija par norēķinu rekvizītu izmaiņām</a:t>
            </a:r>
            <a:endParaRPr lang="lv-LV" sz="1800" dirty="0">
              <a:latin typeface="Sitka Small" panose="02000505000000020004" pitchFamily="2" charset="0"/>
            </a:endParaRPr>
          </a:p>
        </p:txBody>
      </p:sp>
      <p:sp>
        <p:nvSpPr>
          <p:cNvPr id="22" name="Text Placeholder 2"/>
          <p:cNvSpPr>
            <a:spLocks noGrp="1"/>
          </p:cNvSpPr>
          <p:nvPr>
            <p:ph type="body" idx="4294967295"/>
          </p:nvPr>
        </p:nvSpPr>
        <p:spPr>
          <a:xfrm>
            <a:off x="1007706" y="1836575"/>
            <a:ext cx="7310384" cy="4446238"/>
          </a:xfrm>
          <a:prstGeom prst="rect">
            <a:avLst/>
          </a:prstGeom>
        </p:spPr>
        <p:txBody>
          <a:bodyPr>
            <a:normAutofit/>
          </a:bodyPr>
          <a:lstStyle/>
          <a:p>
            <a:pPr marL="285750" indent="-285750" algn="just"/>
            <a:r>
              <a:rPr lang="lv-LV" sz="1400" dirty="0" smtClean="0">
                <a:latin typeface="Sitka Small" panose="02000505000000020004" pitchFamily="2" charset="0"/>
              </a:rPr>
              <a:t>31.12.2023 esošie nenodokļu ieņēmumu konti (LV..TREL</a:t>
            </a:r>
            <a:r>
              <a:rPr lang="lv-LV" sz="1400" b="1" dirty="0" smtClean="0">
                <a:latin typeface="Sitka Small" panose="02000505000000020004" pitchFamily="2" charset="0"/>
              </a:rPr>
              <a:t>1</a:t>
            </a:r>
            <a:r>
              <a:rPr lang="lv-LV" sz="1400" dirty="0" smtClean="0">
                <a:latin typeface="Sitka Small" panose="02000505000000020004" pitchFamily="2" charset="0"/>
              </a:rPr>
              <a:t>…) </a:t>
            </a:r>
            <a:r>
              <a:rPr lang="lv-LV" sz="1400" b="1" dirty="0" smtClean="0">
                <a:latin typeface="Sitka Small" panose="02000505000000020004" pitchFamily="2" charset="0"/>
              </a:rPr>
              <a:t>tiks slēgti </a:t>
            </a:r>
            <a:r>
              <a:rPr lang="lv-LV" sz="1400" dirty="0" smtClean="0">
                <a:latin typeface="Sitka Small" panose="02000505000000020004" pitchFamily="2" charset="0"/>
              </a:rPr>
              <a:t>un uz šiem kontiem skaitīti maksājumi tiks atgriezti maksātājam. </a:t>
            </a:r>
          </a:p>
          <a:p>
            <a:pPr marL="285750" indent="-285750" algn="just"/>
            <a:endParaRPr lang="lv-LV" sz="1400" dirty="0">
              <a:latin typeface="Sitka Small" panose="02000505000000020004" pitchFamily="2" charset="0"/>
            </a:endParaRPr>
          </a:p>
          <a:p>
            <a:pPr marL="285750" indent="-285750" algn="just"/>
            <a:r>
              <a:rPr lang="lv-LV" sz="1400" dirty="0" smtClean="0">
                <a:latin typeface="Sitka Small" panose="02000505000000020004" pitchFamily="2" charset="0"/>
              </a:rPr>
              <a:t>Maksājumus </a:t>
            </a:r>
            <a:r>
              <a:rPr lang="lv-LV" sz="1400" dirty="0">
                <a:latin typeface="Sitka Small" panose="02000505000000020004" pitchFamily="2" charset="0"/>
              </a:rPr>
              <a:t>administrējošā institūcija (vai tā, kas iniciē/sniedz informāciju par budžetā skaitāmu nenodokļu maksājumu) </a:t>
            </a:r>
            <a:r>
              <a:rPr lang="lv-LV" sz="1400" b="1" dirty="0">
                <a:latin typeface="Sitka Small" panose="02000505000000020004" pitchFamily="2" charset="0"/>
              </a:rPr>
              <a:t>informē nenodokļu maksātājus par </a:t>
            </a:r>
            <a:r>
              <a:rPr lang="lv-LV" sz="1400" b="1" dirty="0" smtClean="0">
                <a:latin typeface="Sitka Small" panose="02000505000000020004" pitchFamily="2" charset="0"/>
              </a:rPr>
              <a:t>jaunajiem norēķina rekvizītiem </a:t>
            </a:r>
            <a:r>
              <a:rPr lang="lv-LV" sz="1400" dirty="0" smtClean="0">
                <a:latin typeface="Sitka Small" panose="02000505000000020004" pitchFamily="2" charset="0"/>
              </a:rPr>
              <a:t>(saņēmējs un konta numurs) </a:t>
            </a:r>
            <a:r>
              <a:rPr lang="lv-LV" sz="1400" dirty="0">
                <a:latin typeface="Sitka Small" panose="02000505000000020004" pitchFamily="2" charset="0"/>
              </a:rPr>
              <a:t>no 01.01.2024., tajā skaitā aktualizē informāciju tīmekļa vietnēs vai e-pakalpojumu sistēmās</a:t>
            </a:r>
            <a:r>
              <a:rPr lang="lv-LV" sz="1400" dirty="0" smtClean="0">
                <a:latin typeface="Sitka Small" panose="02000505000000020004" pitchFamily="2" charset="0"/>
              </a:rPr>
              <a:t>.</a:t>
            </a:r>
          </a:p>
          <a:p>
            <a:pPr marL="0" indent="0" algn="just">
              <a:buNone/>
            </a:pPr>
            <a:endParaRPr lang="lv-LV" sz="1400" dirty="0">
              <a:latin typeface="Sitka Small" panose="02000505000000020004" pitchFamily="2" charset="0"/>
            </a:endParaRPr>
          </a:p>
          <a:p>
            <a:pPr marL="285750" indent="-285750" algn="just"/>
            <a:r>
              <a:rPr lang="lv-LV" sz="1400" dirty="0" smtClean="0">
                <a:latin typeface="Sitka Small" panose="02000505000000020004" pitchFamily="2" charset="0"/>
              </a:rPr>
              <a:t>Informācija par izmaiņām norēķinu rekvizītos ar valsts budžetu: metodiskie </a:t>
            </a:r>
            <a:r>
              <a:rPr lang="lv-LV" sz="1400" dirty="0">
                <a:latin typeface="Sitka Small" panose="02000505000000020004" pitchFamily="2" charset="0"/>
              </a:rPr>
              <a:t>ieteikumi (vadlīnijas</a:t>
            </a:r>
            <a:r>
              <a:rPr lang="lv-LV" sz="1400" dirty="0" smtClean="0">
                <a:latin typeface="Sitka Small" panose="02000505000000020004" pitchFamily="2" charset="0"/>
              </a:rPr>
              <a:t>) un </a:t>
            </a:r>
            <a:r>
              <a:rPr lang="lv-LV" sz="1400" b="1" dirty="0" smtClean="0">
                <a:latin typeface="Sitka Small" panose="02000505000000020004" pitchFamily="2" charset="0"/>
              </a:rPr>
              <a:t>esošo kontu </a:t>
            </a:r>
            <a:r>
              <a:rPr lang="lv-LV" sz="1400" b="1" dirty="0">
                <a:latin typeface="Sitka Small" panose="02000505000000020004" pitchFamily="2" charset="0"/>
              </a:rPr>
              <a:t>(līdz 31.12.2023.) – jauno </a:t>
            </a:r>
            <a:r>
              <a:rPr lang="lv-LV" sz="1400" b="1" dirty="0" smtClean="0">
                <a:latin typeface="Sitka Small" panose="02000505000000020004" pitchFamily="2" charset="0"/>
              </a:rPr>
              <a:t>kontu (01.01.2024</a:t>
            </a:r>
            <a:r>
              <a:rPr lang="lv-LV" sz="1400" b="1" dirty="0">
                <a:latin typeface="Sitka Small" panose="02000505000000020004" pitchFamily="2" charset="0"/>
              </a:rPr>
              <a:t>.) </a:t>
            </a:r>
            <a:r>
              <a:rPr lang="lv-LV" sz="1400" b="1" dirty="0" smtClean="0">
                <a:latin typeface="Sitka Small" panose="02000505000000020004" pitchFamily="2" charset="0"/>
              </a:rPr>
              <a:t>atbilstības tabula</a:t>
            </a:r>
            <a:r>
              <a:rPr lang="lv-LV" sz="1400" dirty="0" smtClean="0">
                <a:latin typeface="Sitka Small" panose="02000505000000020004" pitchFamily="2" charset="0"/>
              </a:rPr>
              <a:t> ir ievietota </a:t>
            </a:r>
            <a:r>
              <a:rPr lang="lv-LV" sz="1400" dirty="0">
                <a:latin typeface="Sitka Small" panose="02000505000000020004" pitchFamily="2" charset="0"/>
              </a:rPr>
              <a:t>Valsts kases tīmekļa </a:t>
            </a:r>
            <a:r>
              <a:rPr lang="lv-LV" sz="1400" dirty="0" smtClean="0">
                <a:latin typeface="Sitka Small" panose="02000505000000020004" pitchFamily="2" charset="0"/>
              </a:rPr>
              <a:t>vietnē:</a:t>
            </a:r>
          </a:p>
          <a:p>
            <a:pPr marL="0" indent="0" algn="just">
              <a:buNone/>
            </a:pPr>
            <a:r>
              <a:rPr lang="lv-LV" sz="1400" dirty="0" smtClean="0">
                <a:latin typeface="Sitka Small" panose="02000505000000020004" pitchFamily="2" charset="0"/>
                <a:hlinkClick r:id="rId3"/>
              </a:rPr>
              <a:t>https</a:t>
            </a:r>
            <a:r>
              <a:rPr lang="lv-LV" sz="1400" dirty="0">
                <a:latin typeface="Sitka Small" panose="02000505000000020004" pitchFamily="2" charset="0"/>
                <a:hlinkClick r:id="rId3"/>
              </a:rPr>
              <a:t>://</a:t>
            </a:r>
            <a:r>
              <a:rPr lang="lv-LV" sz="1400" dirty="0" smtClean="0">
                <a:latin typeface="Sitka Small" panose="02000505000000020004" pitchFamily="2" charset="0"/>
                <a:hlinkClick r:id="rId3"/>
              </a:rPr>
              <a:t>www.kase.gov.lv/index.php/pakalpojumi/konti/publiskam-personam</a:t>
            </a:r>
            <a:r>
              <a:rPr lang="lv-LV" sz="1400" dirty="0" smtClean="0">
                <a:latin typeface="Sitka Small" panose="02000505000000020004" pitchFamily="2" charset="0"/>
              </a:rPr>
              <a:t> </a:t>
            </a:r>
            <a:r>
              <a:rPr lang="lv-LV" sz="1400" dirty="0" err="1" smtClean="0">
                <a:latin typeface="Sitka Small" panose="02000505000000020004" pitchFamily="2" charset="0"/>
              </a:rPr>
              <a:t>apakšsadaļā</a:t>
            </a:r>
            <a:r>
              <a:rPr lang="lv-LV" sz="1400" dirty="0" smtClean="0">
                <a:latin typeface="Sitka Small" panose="02000505000000020004" pitchFamily="2" charset="0"/>
              </a:rPr>
              <a:t> «Maksājumi valsts budžetā».</a:t>
            </a:r>
          </a:p>
          <a:p>
            <a:pPr marL="411162" lvl="1" indent="0" algn="just">
              <a:buNone/>
            </a:pPr>
            <a:r>
              <a:rPr lang="lv-LV" sz="1200" i="1" dirty="0" smtClean="0">
                <a:latin typeface="Sitka Small" panose="02000505000000020004" pitchFamily="2" charset="0"/>
              </a:rPr>
              <a:t>!!! Šie norēķinu rekvizīti izmantojami tikai veicot maksājumu no valsts budžeta maksājumus maksājumu administrējošās institūcijas konta -&gt; valsts budžetā (Valsts kasei).</a:t>
            </a:r>
          </a:p>
        </p:txBody>
      </p:sp>
    </p:spTree>
    <p:extLst>
      <p:ext uri="{BB962C8B-B14F-4D97-AF65-F5344CB8AC3E}">
        <p14:creationId xmlns:p14="http://schemas.microsoft.com/office/powerpoint/2010/main" val="3864829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a:xfrm>
            <a:off x="1090246" y="3995655"/>
            <a:ext cx="7772400" cy="1303176"/>
          </a:xfrm>
        </p:spPr>
        <p:txBody>
          <a:bodyPr>
            <a:normAutofit/>
          </a:bodyPr>
          <a:lstStyle/>
          <a:p>
            <a:pPr algn="r"/>
            <a:endParaRPr lang="lv-LV" sz="900" dirty="0" smtClean="0"/>
          </a:p>
          <a:p>
            <a:pPr algn="r"/>
            <a:endParaRPr lang="lv-LV" sz="900" dirty="0" smtClean="0"/>
          </a:p>
          <a:p>
            <a:r>
              <a:rPr lang="lv-LV" sz="900" dirty="0" smtClean="0"/>
              <a:t>Jautājumi uz e-pastu </a:t>
            </a:r>
            <a:r>
              <a:rPr lang="lv-LV" sz="900" dirty="0" smtClean="0">
                <a:hlinkClick r:id="rId3"/>
              </a:rPr>
              <a:t>ekase@kase.gov.lv</a:t>
            </a:r>
            <a:endParaRPr lang="lv-LV" sz="900" dirty="0" smtClean="0"/>
          </a:p>
          <a:p>
            <a:pPr algn="r"/>
            <a:endParaRPr lang="lv-LV" sz="900" dirty="0"/>
          </a:p>
          <a:p>
            <a:pPr algn="r"/>
            <a:endParaRPr lang="lv-LV" sz="900" dirty="0"/>
          </a:p>
        </p:txBody>
      </p:sp>
    </p:spTree>
    <p:extLst>
      <p:ext uri="{BB962C8B-B14F-4D97-AF65-F5344CB8AC3E}">
        <p14:creationId xmlns:p14="http://schemas.microsoft.com/office/powerpoint/2010/main" val="4266098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Custom 3">
      <a:dk1>
        <a:sysClr val="windowText" lastClr="000000"/>
      </a:dk1>
      <a:lt1>
        <a:sysClr val="window" lastClr="FFFFFF"/>
      </a:lt1>
      <a:dk2>
        <a:srgbClr val="1F497D"/>
      </a:dk2>
      <a:lt2>
        <a:srgbClr val="EEECE1"/>
      </a:lt2>
      <a:accent1>
        <a:srgbClr val="002A7E"/>
      </a:accent1>
      <a:accent2>
        <a:srgbClr val="BFBFBF"/>
      </a:accent2>
      <a:accent3>
        <a:srgbClr val="990033"/>
      </a:accent3>
      <a:accent4>
        <a:srgbClr val="FF8633"/>
      </a:accent4>
      <a:accent5>
        <a:srgbClr val="3D8739"/>
      </a:accent5>
      <a:accent6>
        <a:srgbClr val="820082"/>
      </a:accent6>
      <a:hlink>
        <a:srgbClr val="FA0000"/>
      </a:hlink>
      <a:folHlink>
        <a:srgbClr val="3798B3"/>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testGrupas xmlns="7048371a-c377-4617-a558-28bad1ac8a64">
      <UserInfo>
        <DisplayName/>
        <AccountId xsi:nil="true"/>
        <AccountType/>
      </UserInfo>
    </testGrupa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ord dokuments" ma:contentTypeID="0x01010087983A572AF69A4797AA38F975423DF5" ma:contentTypeVersion="3" ma:contentTypeDescription="Izveidot jaunu Word dokumentu." ma:contentTypeScope="" ma:versionID="cab34733235a5cad04df576bfa99c351">
  <xsd:schema xmlns:xsd="http://www.w3.org/2001/XMLSchema" xmlns:xs="http://www.w3.org/2001/XMLSchema" xmlns:p="http://schemas.microsoft.com/office/2006/metadata/properties" xmlns:ns1="http://schemas.microsoft.com/sharepoint/v3" xmlns:ns2="7048371a-c377-4617-a558-28bad1ac8a64" targetNamespace="http://schemas.microsoft.com/office/2006/metadata/properties" ma:root="true" ma:fieldsID="ab551cc09236c065bb56e8254a2da789" ns1:_="" ns2:_="">
    <xsd:import namespace="http://schemas.microsoft.com/sharepoint/v3"/>
    <xsd:import namespace="7048371a-c377-4617-a558-28bad1ac8a64"/>
    <xsd:element name="properties">
      <xsd:complexType>
        <xsd:sequence>
          <xsd:element name="documentManagement">
            <xsd:complexType>
              <xsd:all>
                <xsd:element ref="ns2:testGrupas"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ākuma datuma plānošana" ma:description="Sākuma datuma plānošana ir vietnes kolonna, ko izveido publicēšanas līdzeklis. To izmanto, lai norādītu datumu un laiku, kad lapa tiks pirmo reizi parādīta vietnes apmeklētājiem." ma:internalName="PublishingStartDate">
      <xsd:simpleType>
        <xsd:restriction base="dms:Unknown"/>
      </xsd:simpleType>
    </xsd:element>
    <xsd:element name="PublishingExpirationDate" ma:index="10" nillable="true" ma:displayName="Beigu datuma plānošana" ma:description="Beigu datuma plānošana ir vietnes kolonna, ko izveido publicēšanas līdzeklis. To izmanto, lai norādītu datumu un laiku, kad tiks pārtraukta šīs lapas rādīšana vietnes apmeklētājiem."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48371a-c377-4617-a558-28bad1ac8a64" elementFormDefault="qualified">
    <xsd:import namespace="http://schemas.microsoft.com/office/2006/documentManagement/types"/>
    <xsd:import namespace="http://schemas.microsoft.com/office/infopath/2007/PartnerControls"/>
    <xsd:element name="testGrupas" ma:index="8" nillable="true" ma:displayName="testGrupas" ma:list="UserInfo" ma:SearchPeopleOnly="false" ma:SharePointGroup="0" ma:internalName="testGrupas"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746094-5736-4B3D-AADE-7DAD818A80F2}">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7048371a-c377-4617-a558-28bad1ac8a64"/>
    <ds:schemaRef ds:uri="http://www.w3.org/XML/1998/namespace"/>
    <ds:schemaRef ds:uri="http://purl.org/dc/dcmitype/"/>
  </ds:schemaRefs>
</ds:datastoreItem>
</file>

<file path=customXml/itemProps2.xml><?xml version="1.0" encoding="utf-8"?>
<ds:datastoreItem xmlns:ds="http://schemas.openxmlformats.org/officeDocument/2006/customXml" ds:itemID="{FB6EAA88-741B-4BA9-9566-D7454ACC29C3}">
  <ds:schemaRefs>
    <ds:schemaRef ds:uri="http://schemas.microsoft.com/sharepoint/v3/contenttype/forms"/>
  </ds:schemaRefs>
</ds:datastoreItem>
</file>

<file path=customXml/itemProps3.xml><?xml version="1.0" encoding="utf-8"?>
<ds:datastoreItem xmlns:ds="http://schemas.openxmlformats.org/officeDocument/2006/customXml" ds:itemID="{3659BA37-DA75-48E6-8D3E-3D8E68C270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048371a-c377-4617-a558-28bad1ac8a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5801</TotalTime>
  <Words>707</Words>
  <Application>Microsoft Office PowerPoint</Application>
  <PresentationFormat>On-screen Show (4:3)</PresentationFormat>
  <Paragraphs>71</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Sitka Small</vt:lpstr>
      <vt:lpstr>Times New Roman</vt:lpstr>
      <vt:lpstr>Verdana</vt:lpstr>
      <vt:lpstr>89_Prezentacija_templateLV</vt:lpstr>
      <vt:lpstr>Jaunie noteikumi par nenodokļu ieskaitīšanas valsts pamatbudžeta ieņēmumos un atmaksas kārtību no 2024.gada </vt:lpstr>
      <vt:lpstr>MK 03.10.2023. noteikumi Nr.553 «Nenodokļu ieņēmumu ieskaitīšanas valsts pamatbudžeta ieņēmumos un atmaksas kārtība»</vt:lpstr>
      <vt:lpstr>Izmaiņas nenodokļu maksājumu procesā valsts budžeta iestādēm</vt:lpstr>
      <vt:lpstr>Izmaiņas pārmaksāto vai nepareizi iemaksāto summu atmaksas procesā</vt:lpstr>
      <vt:lpstr>Informācija par norēķinu rekvizītu izmaiņām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Antra Vilcāne</cp:lastModifiedBy>
  <cp:revision>504</cp:revision>
  <cp:lastPrinted>2019-06-13T08:30:35Z</cp:lastPrinted>
  <dcterms:created xsi:type="dcterms:W3CDTF">2014-11-20T14:46:47Z</dcterms:created>
  <dcterms:modified xsi:type="dcterms:W3CDTF">2024-01-09T12:22:11Z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0x01010087983A572AF69A4797AA38F975423DF5</vt:lpwstr>
  </property>
</Properties>
</file>